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1" r:id="rId1"/>
  </p:sldMasterIdLst>
  <p:notesMasterIdLst>
    <p:notesMasterId r:id="rId119"/>
  </p:notesMasterIdLst>
  <p:sldIdLst>
    <p:sldId id="754" r:id="rId2"/>
    <p:sldId id="753" r:id="rId3"/>
    <p:sldId id="755" r:id="rId4"/>
    <p:sldId id="756" r:id="rId5"/>
    <p:sldId id="757" r:id="rId6"/>
    <p:sldId id="758" r:id="rId7"/>
    <p:sldId id="759" r:id="rId8"/>
    <p:sldId id="761" r:id="rId9"/>
    <p:sldId id="760" r:id="rId10"/>
    <p:sldId id="762" r:id="rId11"/>
    <p:sldId id="763" r:id="rId12"/>
    <p:sldId id="657" r:id="rId13"/>
    <p:sldId id="764" r:id="rId14"/>
    <p:sldId id="765" r:id="rId15"/>
    <p:sldId id="674" r:id="rId16"/>
    <p:sldId id="766" r:id="rId17"/>
    <p:sldId id="767" r:id="rId18"/>
    <p:sldId id="768" r:id="rId19"/>
    <p:sldId id="769" r:id="rId20"/>
    <p:sldId id="770" r:id="rId21"/>
    <p:sldId id="771" r:id="rId22"/>
    <p:sldId id="638" r:id="rId23"/>
    <p:sldId id="772" r:id="rId24"/>
    <p:sldId id="773" r:id="rId25"/>
    <p:sldId id="786" r:id="rId26"/>
    <p:sldId id="787" r:id="rId27"/>
    <p:sldId id="788" r:id="rId28"/>
    <p:sldId id="789" r:id="rId29"/>
    <p:sldId id="790" r:id="rId30"/>
    <p:sldId id="791" r:id="rId31"/>
    <p:sldId id="774" r:id="rId32"/>
    <p:sldId id="775" r:id="rId33"/>
    <p:sldId id="776" r:id="rId34"/>
    <p:sldId id="777" r:id="rId35"/>
    <p:sldId id="792" r:id="rId36"/>
    <p:sldId id="793" r:id="rId37"/>
    <p:sldId id="778" r:id="rId38"/>
    <p:sldId id="779" r:id="rId39"/>
    <p:sldId id="780" r:id="rId40"/>
    <p:sldId id="794" r:id="rId41"/>
    <p:sldId id="795" r:id="rId42"/>
    <p:sldId id="796" r:id="rId43"/>
    <p:sldId id="797" r:id="rId44"/>
    <p:sldId id="798" r:id="rId45"/>
    <p:sldId id="799" r:id="rId46"/>
    <p:sldId id="800" r:id="rId47"/>
    <p:sldId id="801" r:id="rId48"/>
    <p:sldId id="802" r:id="rId49"/>
    <p:sldId id="803" r:id="rId50"/>
    <p:sldId id="781" r:id="rId51"/>
    <p:sldId id="782" r:id="rId52"/>
    <p:sldId id="783" r:id="rId53"/>
    <p:sldId id="784" r:id="rId54"/>
    <p:sldId id="785" r:id="rId55"/>
    <p:sldId id="382" r:id="rId56"/>
    <p:sldId id="804" r:id="rId57"/>
    <p:sldId id="806" r:id="rId58"/>
    <p:sldId id="805" r:id="rId59"/>
    <p:sldId id="807" r:id="rId60"/>
    <p:sldId id="808" r:id="rId61"/>
    <p:sldId id="809" r:id="rId62"/>
    <p:sldId id="810" r:id="rId63"/>
    <p:sldId id="811" r:id="rId64"/>
    <p:sldId id="812" r:id="rId65"/>
    <p:sldId id="813" r:id="rId66"/>
    <p:sldId id="814" r:id="rId67"/>
    <p:sldId id="815" r:id="rId68"/>
    <p:sldId id="816" r:id="rId69"/>
    <p:sldId id="817" r:id="rId70"/>
    <p:sldId id="818" r:id="rId71"/>
    <p:sldId id="819" r:id="rId72"/>
    <p:sldId id="820" r:id="rId73"/>
    <p:sldId id="821" r:id="rId74"/>
    <p:sldId id="822" r:id="rId75"/>
    <p:sldId id="823" r:id="rId76"/>
    <p:sldId id="824" r:id="rId77"/>
    <p:sldId id="825" r:id="rId78"/>
    <p:sldId id="826" r:id="rId79"/>
    <p:sldId id="827" r:id="rId80"/>
    <p:sldId id="828" r:id="rId81"/>
    <p:sldId id="829" r:id="rId82"/>
    <p:sldId id="830" r:id="rId83"/>
    <p:sldId id="831" r:id="rId84"/>
    <p:sldId id="832" r:id="rId85"/>
    <p:sldId id="735" r:id="rId86"/>
    <p:sldId id="834" r:id="rId87"/>
    <p:sldId id="835" r:id="rId88"/>
    <p:sldId id="836" r:id="rId89"/>
    <p:sldId id="837" r:id="rId90"/>
    <p:sldId id="833" r:id="rId91"/>
    <p:sldId id="838" r:id="rId92"/>
    <p:sldId id="839" r:id="rId93"/>
    <p:sldId id="840" r:id="rId94"/>
    <p:sldId id="841" r:id="rId95"/>
    <p:sldId id="842" r:id="rId96"/>
    <p:sldId id="843" r:id="rId97"/>
    <p:sldId id="844" r:id="rId98"/>
    <p:sldId id="845" r:id="rId99"/>
    <p:sldId id="846" r:id="rId100"/>
    <p:sldId id="847" r:id="rId101"/>
    <p:sldId id="848" r:id="rId102"/>
    <p:sldId id="849" r:id="rId103"/>
    <p:sldId id="850" r:id="rId104"/>
    <p:sldId id="851" r:id="rId105"/>
    <p:sldId id="852" r:id="rId106"/>
    <p:sldId id="853" r:id="rId107"/>
    <p:sldId id="860" r:id="rId108"/>
    <p:sldId id="862" r:id="rId109"/>
    <p:sldId id="861" r:id="rId110"/>
    <p:sldId id="863" r:id="rId111"/>
    <p:sldId id="854" r:id="rId112"/>
    <p:sldId id="855" r:id="rId113"/>
    <p:sldId id="856" r:id="rId114"/>
    <p:sldId id="857" r:id="rId115"/>
    <p:sldId id="858" r:id="rId116"/>
    <p:sldId id="859" r:id="rId117"/>
    <p:sldId id="343" r:id="rId118"/>
  </p:sldIdLst>
  <p:sldSz cx="12192000" cy="6858000"/>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D2C"/>
    <a:srgbClr val="3930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2" autoAdjust="0"/>
    <p:restoredTop sz="94660"/>
  </p:normalViewPr>
  <p:slideViewPr>
    <p:cSldViewPr snapToGrid="0">
      <p:cViewPr>
        <p:scale>
          <a:sx n="27" d="100"/>
          <a:sy n="27" d="100"/>
        </p:scale>
        <p:origin x="1599" y="35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notesMaster" Target="notesMasters/notesMaster1.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36328AE8-419C-4840-A184-D9B61ECD8FC4}" type="datetimeFigureOut">
              <a:rPr lang="en-US" smtClean="0"/>
              <a:t>8/30/2024</a:t>
            </a:fld>
            <a:endParaRPr lang="en-US"/>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58AFADCE-76B0-40F8-9DAB-E8C46B7583C8}" type="slidenum">
              <a:rPr lang="en-US" smtClean="0"/>
              <a:t>‹#›</a:t>
            </a:fld>
            <a:endParaRPr lang="en-US"/>
          </a:p>
        </p:txBody>
      </p:sp>
    </p:spTree>
    <p:extLst>
      <p:ext uri="{BB962C8B-B14F-4D97-AF65-F5344CB8AC3E}">
        <p14:creationId xmlns:p14="http://schemas.microsoft.com/office/powerpoint/2010/main" val="13817941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12</a:t>
            </a:fld>
            <a:endParaRPr lang="en-US"/>
          </a:p>
        </p:txBody>
      </p:sp>
    </p:spTree>
    <p:extLst>
      <p:ext uri="{BB962C8B-B14F-4D97-AF65-F5344CB8AC3E}">
        <p14:creationId xmlns:p14="http://schemas.microsoft.com/office/powerpoint/2010/main" val="216388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110</a:t>
            </a:fld>
            <a:endParaRPr lang="en-US"/>
          </a:p>
        </p:txBody>
      </p:sp>
    </p:spTree>
    <p:extLst>
      <p:ext uri="{BB962C8B-B14F-4D97-AF65-F5344CB8AC3E}">
        <p14:creationId xmlns:p14="http://schemas.microsoft.com/office/powerpoint/2010/main" val="20243800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13</a:t>
            </a:fld>
            <a:endParaRPr lang="en-US"/>
          </a:p>
        </p:txBody>
      </p:sp>
    </p:spTree>
    <p:extLst>
      <p:ext uri="{BB962C8B-B14F-4D97-AF65-F5344CB8AC3E}">
        <p14:creationId xmlns:p14="http://schemas.microsoft.com/office/powerpoint/2010/main" val="14011779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14</a:t>
            </a:fld>
            <a:endParaRPr lang="en-US"/>
          </a:p>
        </p:txBody>
      </p:sp>
    </p:spTree>
    <p:extLst>
      <p:ext uri="{BB962C8B-B14F-4D97-AF65-F5344CB8AC3E}">
        <p14:creationId xmlns:p14="http://schemas.microsoft.com/office/powerpoint/2010/main" val="1915844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62</a:t>
            </a:fld>
            <a:endParaRPr lang="en-US"/>
          </a:p>
        </p:txBody>
      </p:sp>
    </p:spTree>
    <p:extLst>
      <p:ext uri="{BB962C8B-B14F-4D97-AF65-F5344CB8AC3E}">
        <p14:creationId xmlns:p14="http://schemas.microsoft.com/office/powerpoint/2010/main" val="8943854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63</a:t>
            </a:fld>
            <a:endParaRPr lang="en-US"/>
          </a:p>
        </p:txBody>
      </p:sp>
    </p:spTree>
    <p:extLst>
      <p:ext uri="{BB962C8B-B14F-4D97-AF65-F5344CB8AC3E}">
        <p14:creationId xmlns:p14="http://schemas.microsoft.com/office/powerpoint/2010/main" val="32555452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64</a:t>
            </a:fld>
            <a:endParaRPr lang="en-US"/>
          </a:p>
        </p:txBody>
      </p:sp>
    </p:spTree>
    <p:extLst>
      <p:ext uri="{BB962C8B-B14F-4D97-AF65-F5344CB8AC3E}">
        <p14:creationId xmlns:p14="http://schemas.microsoft.com/office/powerpoint/2010/main" val="3946350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107</a:t>
            </a:fld>
            <a:endParaRPr lang="en-US"/>
          </a:p>
        </p:txBody>
      </p:sp>
    </p:spTree>
    <p:extLst>
      <p:ext uri="{BB962C8B-B14F-4D97-AF65-F5344CB8AC3E}">
        <p14:creationId xmlns:p14="http://schemas.microsoft.com/office/powerpoint/2010/main" val="1647180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108</a:t>
            </a:fld>
            <a:endParaRPr lang="en-US"/>
          </a:p>
        </p:txBody>
      </p:sp>
    </p:spTree>
    <p:extLst>
      <p:ext uri="{BB962C8B-B14F-4D97-AF65-F5344CB8AC3E}">
        <p14:creationId xmlns:p14="http://schemas.microsoft.com/office/powerpoint/2010/main" val="1861693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8AFADCE-76B0-40F8-9DAB-E8C46B7583C8}" type="slidenum">
              <a:rPr lang="en-US" smtClean="0"/>
              <a:t>109</a:t>
            </a:fld>
            <a:endParaRPr lang="en-US"/>
          </a:p>
        </p:txBody>
      </p:sp>
    </p:spTree>
    <p:extLst>
      <p:ext uri="{BB962C8B-B14F-4D97-AF65-F5344CB8AC3E}">
        <p14:creationId xmlns:p14="http://schemas.microsoft.com/office/powerpoint/2010/main" val="947391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443356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8/30/2024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731254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3503152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Click to edit Master text styles</a:t>
            </a:r>
          </a:p>
        </p:txBody>
      </p:sp>
      <p:sp>
        <p:nvSpPr>
          <p:cNvPr id="2" name="Date Placeholder 1"/>
          <p:cNvSpPr>
            <a:spLocks noGrp="1"/>
          </p:cNvSpPr>
          <p:nvPr>
            <p:ph type="dt" sz="half" idx="10"/>
          </p:nvPr>
        </p:nvSpPr>
        <p:spPr/>
        <p:txBody>
          <a:bodyPr/>
          <a:lstStyle/>
          <a:p>
            <a:fld id="{64CA3FAB-886D-48F9-8155-9822426FB110}" type="datetimeFigureOut">
              <a:rPr lang="en-US" smtClean="0"/>
              <a:t>8/30/2024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128456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599819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178817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CA3FAB-886D-48F9-8155-9822426FB110}" type="datetimeFigureOut">
              <a:rPr lang="en-US" smtClean="0"/>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263647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CA3FAB-886D-48F9-8155-9822426FB110}" type="datetimeFigureOut">
              <a:rPr lang="en-US" smtClean="0"/>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833425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CA3FAB-886D-48F9-8155-9822426FB110}" type="datetimeFigureOut">
              <a:rPr lang="en-US" smtClean="0"/>
              <a:t>8/30/2024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16664811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CA3FAB-886D-48F9-8155-9822426FB110}" type="datetimeFigureOut">
              <a:rPr lang="en-US" smtClean="0"/>
              <a:t>8/30/2024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921451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CA3FAB-886D-48F9-8155-9822426FB110}" type="datetimeFigureOut">
              <a:rPr lang="en-US" smtClean="0"/>
              <a:t>8/30/2024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3942612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CA3FAB-886D-48F9-8155-9822426FB110}" type="datetimeFigureOut">
              <a:rPr lang="en-US" smtClean="0"/>
              <a:t>8/30/2024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915073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CA3FAB-886D-48F9-8155-9822426FB110}" type="datetimeFigureOut">
              <a:rPr lang="en-US" smtClean="0"/>
              <a:t>8/30/2024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7447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885810" y="6041362"/>
            <a:ext cx="976879" cy="365125"/>
          </a:xfrm>
        </p:spPr>
        <p:txBody>
          <a:bodyPr/>
          <a:lstStyle/>
          <a:p>
            <a:fld id="{64CA3FAB-886D-48F9-8155-9822426FB110}" type="datetimeFigureOut">
              <a:rPr lang="en-US" smtClean="0"/>
              <a:t>8/30/2024</a:t>
            </a:fld>
            <a:endParaRPr lang="en-US"/>
          </a:p>
        </p:txBody>
      </p:sp>
      <p:sp>
        <p:nvSpPr>
          <p:cNvPr id="6" name="Footer Placeholder 5"/>
          <p:cNvSpPr>
            <a:spLocks noGrp="1"/>
          </p:cNvSpPr>
          <p:nvPr>
            <p:ph type="ftr" sz="quarter" idx="11"/>
          </p:nvPr>
        </p:nvSpPr>
        <p:spPr>
          <a:xfrm>
            <a:off x="590396" y="6041362"/>
            <a:ext cx="3295413" cy="365125"/>
          </a:xfrm>
        </p:spPr>
        <p:txBody>
          <a:bodyPr/>
          <a:lstStyle/>
          <a:p>
            <a:endParaRPr lang="en-US"/>
          </a:p>
        </p:txBody>
      </p:sp>
      <p:sp>
        <p:nvSpPr>
          <p:cNvPr id="7" name="Slide Number Placeholder 6"/>
          <p:cNvSpPr>
            <a:spLocks noGrp="1"/>
          </p:cNvSpPr>
          <p:nvPr>
            <p:ph type="sldNum" sz="quarter" idx="12"/>
          </p:nvPr>
        </p:nvSpPr>
        <p:spPr>
          <a:xfrm>
            <a:off x="4862689" y="5915888"/>
            <a:ext cx="1062155" cy="490599"/>
          </a:xfrm>
        </p:spPr>
        <p:txBody>
          <a:bodyPr/>
          <a:lstStyle/>
          <a:p>
            <a:fld id="{B02554C5-E660-451B-A16D-6780F53EC8F7}" type="slidenum">
              <a:rPr lang="en-US" smtClean="0"/>
              <a:t>‹#›</a:t>
            </a:fld>
            <a:endParaRPr lang="en-US"/>
          </a:p>
        </p:txBody>
      </p:sp>
    </p:spTree>
    <p:extLst>
      <p:ext uri="{BB962C8B-B14F-4D97-AF65-F5344CB8AC3E}">
        <p14:creationId xmlns:p14="http://schemas.microsoft.com/office/powerpoint/2010/main" val="416242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64CA3FAB-886D-48F9-8155-9822426FB110}" type="datetimeFigureOut">
              <a:rPr lang="en-US" smtClean="0"/>
              <a:t>8/30/2024</a:t>
            </a:fld>
            <a:endParaRPr lang="en-US"/>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B02554C5-E660-451B-A16D-6780F53EC8F7}" type="slidenum">
              <a:rPr lang="en-US" smtClean="0"/>
              <a:t>‹#›</a:t>
            </a:fld>
            <a:endParaRPr lang="en-US"/>
          </a:p>
        </p:txBody>
      </p:sp>
    </p:spTree>
    <p:extLst>
      <p:ext uri="{BB962C8B-B14F-4D97-AF65-F5344CB8AC3E}">
        <p14:creationId xmlns:p14="http://schemas.microsoft.com/office/powerpoint/2010/main" val="3257736135"/>
      </p:ext>
    </p:extLst>
  </p:cSld>
  <p:clrMap bg1="dk1" tx1="lt1" bg2="dk2" tx2="lt2" accent1="accent1" accent2="accent2" accent3="accent3" accent4="accent4" accent5="accent5" accent6="accent6" hlink="hlink" folHlink="folHlink"/>
  <p:sldLayoutIdLst>
    <p:sldLayoutId id="2147483812" r:id="rId1"/>
    <p:sldLayoutId id="2147483813" r:id="rId2"/>
    <p:sldLayoutId id="2147483814" r:id="rId3"/>
    <p:sldLayoutId id="2147483815" r:id="rId4"/>
    <p:sldLayoutId id="2147483816" r:id="rId5"/>
    <p:sldLayoutId id="2147483817" r:id="rId6"/>
    <p:sldLayoutId id="2147483818" r:id="rId7"/>
    <p:sldLayoutId id="2147483819" r:id="rId8"/>
    <p:sldLayoutId id="2147483820" r:id="rId9"/>
    <p:sldLayoutId id="2147483821" r:id="rId10"/>
    <p:sldLayoutId id="2147483822" r:id="rId11"/>
    <p:sldLayoutId id="2147483823" r:id="rId12"/>
    <p:sldLayoutId id="2147483824" r:id="rId13"/>
    <p:sldLayoutId id="2147483825" r:id="rId14"/>
  </p:sldLayoutIdLst>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9.xml"/></Relationships>
</file>

<file path=ppt/slides/_rels/slide114.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9.xml"/></Relationships>
</file>

<file path=ppt/slides/_rels/slide115.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9.xml"/></Relationships>
</file>

<file path=ppt/slides/_rels/slide116.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9.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6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11.xml"/></Relationships>
</file>

<file path=ppt/slides/_rels/slide8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1.xml"/></Relationships>
</file>

<file path=ppt/slides/_rels/slide89.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9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9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8.xml"/></Relationships>
</file>

<file path=ppt/slides/_rels/slide9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9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8.xml"/></Relationships>
</file>

<file path=ppt/slides/_rels/slide9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8.xml"/></Relationships>
</file>

<file path=ppt/slides/_rels/slide97.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05E8E-7321-76AD-F187-77A4120ED330}"/>
              </a:ext>
            </a:extLst>
          </p:cNvPr>
          <p:cNvSpPr>
            <a:spLocks noGrp="1"/>
          </p:cNvSpPr>
          <p:nvPr>
            <p:ph type="ctrTitle"/>
          </p:nvPr>
        </p:nvSpPr>
        <p:spPr/>
        <p:txBody>
          <a:bodyPr/>
          <a:lstStyle/>
          <a:p>
            <a:r>
              <a:rPr lang="en-US" sz="6600" b="1" dirty="0">
                <a:ln w="28575">
                  <a:solidFill>
                    <a:schemeClr val="tx2">
                      <a:lumMod val="10000"/>
                    </a:schemeClr>
                  </a:solidFill>
                </a:ln>
                <a:solidFill>
                  <a:schemeClr val="tx1"/>
                </a:solidFill>
                <a:effectLst>
                  <a:outerShdw blurRad="50800" dist="38100" algn="l" rotWithShape="0">
                    <a:prstClr val="black">
                      <a:alpha val="40000"/>
                    </a:prstClr>
                  </a:outerShdw>
                </a:effectLst>
              </a:rPr>
              <a:t>Jerusalem Controversies:  </a:t>
            </a:r>
            <a:br>
              <a:rPr lang="en-US" sz="7200" b="1" dirty="0">
                <a:ln w="28575">
                  <a:solidFill>
                    <a:schemeClr val="tx2">
                      <a:lumMod val="10000"/>
                    </a:schemeClr>
                  </a:solidFill>
                </a:ln>
                <a:solidFill>
                  <a:schemeClr val="tx1"/>
                </a:solidFill>
                <a:effectLst>
                  <a:outerShdw blurRad="50800" dist="38100" algn="l" rotWithShape="0">
                    <a:prstClr val="black">
                      <a:alpha val="40000"/>
                    </a:prstClr>
                  </a:outerShdw>
                </a:effectLst>
              </a:rPr>
            </a:br>
            <a:r>
              <a:rPr lang="en-US" sz="7200" b="1" dirty="0">
                <a:ln w="28575">
                  <a:solidFill>
                    <a:schemeClr val="tx2">
                      <a:lumMod val="10000"/>
                    </a:schemeClr>
                  </a:solidFill>
                </a:ln>
                <a:solidFill>
                  <a:schemeClr val="bg2">
                    <a:lumMod val="75000"/>
                  </a:schemeClr>
                </a:solidFill>
                <a:effectLst>
                  <a:outerShdw blurRad="50800" dist="38100" algn="l" rotWithShape="0">
                    <a:prstClr val="black">
                      <a:alpha val="40000"/>
                    </a:prstClr>
                  </a:outerShdw>
                </a:effectLst>
              </a:rPr>
              <a:t>A Rock of Offense</a:t>
            </a:r>
            <a:endParaRPr lang="en-US" dirty="0"/>
          </a:p>
        </p:txBody>
      </p:sp>
      <p:sp>
        <p:nvSpPr>
          <p:cNvPr id="3" name="Subtitle 2">
            <a:extLst>
              <a:ext uri="{FF2B5EF4-FFF2-40B4-BE49-F238E27FC236}">
                <a16:creationId xmlns:a16="http://schemas.microsoft.com/office/drawing/2014/main" id="{794005D2-4A70-3B4D-A63C-D5435FD43200}"/>
              </a:ext>
            </a:extLst>
          </p:cNvPr>
          <p:cNvSpPr>
            <a:spLocks noGrp="1"/>
          </p:cNvSpPr>
          <p:nvPr>
            <p:ph type="subTitle" idx="1"/>
          </p:nvPr>
        </p:nvSpPr>
        <p:spPr>
          <a:xfrm>
            <a:off x="810001" y="5280847"/>
            <a:ext cx="10572000" cy="1443338"/>
          </a:xfrm>
        </p:spPr>
        <p:txBody>
          <a:bodyPr>
            <a:normAutofit fontScale="32500" lnSpcReduction="20000"/>
          </a:bodyPr>
          <a:lstStyle/>
          <a:p>
            <a:r>
              <a:rPr lang="en-US" sz="12800" b="1" dirty="0"/>
              <a:t>2024 Quarter 3 Lesson 09</a:t>
            </a:r>
          </a:p>
          <a:p>
            <a:r>
              <a:rPr lang="en-US" sz="12800" b="1" dirty="0"/>
              <a:t>Mark 11&amp;12</a:t>
            </a:r>
          </a:p>
          <a:p>
            <a:endParaRPr lang="en-US" dirty="0"/>
          </a:p>
        </p:txBody>
      </p:sp>
    </p:spTree>
    <p:extLst>
      <p:ext uri="{BB962C8B-B14F-4D97-AF65-F5344CB8AC3E}">
        <p14:creationId xmlns:p14="http://schemas.microsoft.com/office/powerpoint/2010/main" val="3800876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The Triumphal Entry</a:t>
            </a:r>
            <a:br>
              <a:rPr lang="en-US" sz="5400" b="1" dirty="0">
                <a:solidFill>
                  <a:schemeClr val="accent3">
                    <a:lumMod val="40000"/>
                    <a:lumOff val="60000"/>
                  </a:schemeClr>
                </a:solidFill>
              </a:rPr>
            </a:br>
            <a:r>
              <a:rPr lang="en-US" sz="4400" b="1" dirty="0">
                <a:solidFill>
                  <a:schemeClr val="accent3">
                    <a:lumMod val="40000"/>
                    <a:lumOff val="60000"/>
                  </a:schemeClr>
                </a:solidFill>
              </a:rPr>
              <a:t>Mark 11:10-11</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lnSpcReduction="10000"/>
          </a:bodyPr>
          <a:lstStyle/>
          <a:p>
            <a:r>
              <a:rPr lang="en-US" sz="4400" dirty="0"/>
              <a:t>10 Blessed be the kingdom of our father David, that cometh in the name of the Lord: Hosanna in the highest.</a:t>
            </a:r>
          </a:p>
        </p:txBody>
      </p:sp>
      <p:pic>
        <p:nvPicPr>
          <p:cNvPr id="12" name="Picture Placeholder 11">
            <a:extLst>
              <a:ext uri="{FF2B5EF4-FFF2-40B4-BE49-F238E27FC236}">
                <a16:creationId xmlns:a16="http://schemas.microsoft.com/office/drawing/2014/main" id="{D1611BF1-2805-A8CF-F481-F034BFE8AC9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278612466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Scribes</a:t>
            </a:r>
            <a:br>
              <a:rPr lang="en-US" sz="5400" b="1" dirty="0">
                <a:solidFill>
                  <a:schemeClr val="accent3">
                    <a:lumMod val="40000"/>
                    <a:lumOff val="60000"/>
                  </a:schemeClr>
                </a:solidFill>
              </a:rPr>
            </a:br>
            <a:r>
              <a:rPr lang="en-US" sz="4400" b="1" dirty="0">
                <a:solidFill>
                  <a:schemeClr val="accent3">
                    <a:lumMod val="40000"/>
                    <a:lumOff val="60000"/>
                  </a:schemeClr>
                </a:solidFill>
              </a:rPr>
              <a:t>Mark 12:31-34</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3400" dirty="0"/>
              <a:t>31 And the second is like, namely this, Thou shalt love thy </a:t>
            </a:r>
            <a:r>
              <a:rPr lang="en-US" sz="3400" dirty="0" err="1"/>
              <a:t>neighbour</a:t>
            </a:r>
            <a:r>
              <a:rPr lang="en-US" sz="3400" dirty="0"/>
              <a:t> as thyself. There is none other commandment greater than these.</a:t>
            </a:r>
          </a:p>
        </p:txBody>
      </p:sp>
      <p:pic>
        <p:nvPicPr>
          <p:cNvPr id="7" name="Picture Placeholder 6">
            <a:extLst>
              <a:ext uri="{FF2B5EF4-FFF2-40B4-BE49-F238E27FC236}">
                <a16:creationId xmlns:a16="http://schemas.microsoft.com/office/drawing/2014/main" id="{0DDCF5C5-3820-844E-5B31-D425D38FE2D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261717097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Scribes</a:t>
            </a:r>
            <a:br>
              <a:rPr lang="en-US" sz="5400" b="1" dirty="0">
                <a:solidFill>
                  <a:schemeClr val="accent3">
                    <a:lumMod val="40000"/>
                    <a:lumOff val="60000"/>
                  </a:schemeClr>
                </a:solidFill>
              </a:rPr>
            </a:br>
            <a:r>
              <a:rPr lang="en-US" sz="4400" b="1" dirty="0">
                <a:solidFill>
                  <a:schemeClr val="accent3">
                    <a:lumMod val="40000"/>
                    <a:lumOff val="60000"/>
                  </a:schemeClr>
                </a:solidFill>
              </a:rPr>
              <a:t>Mark 12:32-34</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3400" dirty="0"/>
              <a:t>32 And the scribe said unto him, Well, Master, thou hast said the truth: for there is one God; and there is none other but he:</a:t>
            </a:r>
          </a:p>
        </p:txBody>
      </p:sp>
      <p:pic>
        <p:nvPicPr>
          <p:cNvPr id="8" name="Picture Placeholder 7">
            <a:extLst>
              <a:ext uri="{FF2B5EF4-FFF2-40B4-BE49-F238E27FC236}">
                <a16:creationId xmlns:a16="http://schemas.microsoft.com/office/drawing/2014/main" id="{F94CB85F-5803-9136-10D5-23435726D9A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303242997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Scribes</a:t>
            </a:r>
            <a:br>
              <a:rPr lang="en-US" sz="5400" b="1" dirty="0">
                <a:solidFill>
                  <a:schemeClr val="accent3">
                    <a:lumMod val="40000"/>
                    <a:lumOff val="60000"/>
                  </a:schemeClr>
                </a:solidFill>
              </a:rPr>
            </a:br>
            <a:r>
              <a:rPr lang="en-US" sz="4400" b="1" dirty="0">
                <a:solidFill>
                  <a:schemeClr val="accent3">
                    <a:lumMod val="40000"/>
                    <a:lumOff val="60000"/>
                  </a:schemeClr>
                </a:solidFill>
              </a:rPr>
              <a:t>Mark 12:33-34</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3400" dirty="0"/>
              <a:t>33 And to love him with all the heart, and with all the understanding, and with all the soul, and with all the strength, and to love his </a:t>
            </a:r>
            <a:r>
              <a:rPr lang="en-US" sz="3400" dirty="0" err="1"/>
              <a:t>neighbour</a:t>
            </a:r>
            <a:r>
              <a:rPr lang="en-US" sz="3400" dirty="0"/>
              <a:t> as himself, is more than all whole burnt offerings and sacrifices.</a:t>
            </a:r>
          </a:p>
        </p:txBody>
      </p:sp>
      <p:pic>
        <p:nvPicPr>
          <p:cNvPr id="7" name="Picture Placeholder 6">
            <a:extLst>
              <a:ext uri="{FF2B5EF4-FFF2-40B4-BE49-F238E27FC236}">
                <a16:creationId xmlns:a16="http://schemas.microsoft.com/office/drawing/2014/main" id="{37B8136B-0AF0-6FAD-5E50-557620EAAA5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193902394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Scribes</a:t>
            </a:r>
            <a:br>
              <a:rPr lang="en-US" sz="5400" b="1" dirty="0">
                <a:solidFill>
                  <a:schemeClr val="accent3">
                    <a:lumMod val="40000"/>
                    <a:lumOff val="60000"/>
                  </a:schemeClr>
                </a:solidFill>
              </a:rPr>
            </a:br>
            <a:r>
              <a:rPr lang="en-US" sz="4400" b="1" dirty="0">
                <a:solidFill>
                  <a:schemeClr val="accent3">
                    <a:lumMod val="40000"/>
                    <a:lumOff val="60000"/>
                  </a:schemeClr>
                </a:solidFill>
              </a:rPr>
              <a:t>Mark 12:34</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3400" dirty="0"/>
              <a:t>34 And when Jesus saw that he answered discreetly, he said unto him, Thou art not far from the kingdom of God. And no man after that durst ask him any question.</a:t>
            </a:r>
          </a:p>
        </p:txBody>
      </p:sp>
      <p:pic>
        <p:nvPicPr>
          <p:cNvPr id="12" name="Picture Placeholder 11">
            <a:extLst>
              <a:ext uri="{FF2B5EF4-FFF2-40B4-BE49-F238E27FC236}">
                <a16:creationId xmlns:a16="http://schemas.microsoft.com/office/drawing/2014/main" id="{D2A6895C-DED7-F521-8EB1-9C0BEFAD58B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361463997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2">
                    <a:lumMod val="10000"/>
                  </a:schemeClr>
                </a:solidFill>
              </a:rPr>
              <a:t>Jesus Poses Questions</a:t>
            </a:r>
            <a:br>
              <a:rPr lang="en-US" sz="5400" dirty="0"/>
            </a:br>
            <a:r>
              <a:rPr lang="en-US" dirty="0"/>
              <a:t>Mark 12:35-40</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600" dirty="0">
                <a:solidFill>
                  <a:schemeClr val="bg1"/>
                </a:solidFill>
              </a:rPr>
              <a:t>35 And Jesus answered and said, while he taught in the temple, How say the scribes that Christ is the son of David?</a:t>
            </a:r>
          </a:p>
        </p:txBody>
      </p:sp>
      <p:pic>
        <p:nvPicPr>
          <p:cNvPr id="26626" name="Picture 2" descr="If Jesus said it was wrong to pay taxes to Caesar then the Romans would arrest Jesus as a rebel and put him to death. – Slide 7">
            <a:extLst>
              <a:ext uri="{FF2B5EF4-FFF2-40B4-BE49-F238E27FC236}">
                <a16:creationId xmlns:a16="http://schemas.microsoft.com/office/drawing/2014/main" id="{7DC81428-F435-220F-3186-EE7F8E26CE16}"/>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5963" r="11429"/>
          <a:stretch/>
        </p:blipFill>
        <p:spPr bwMode="auto">
          <a:xfrm>
            <a:off x="333056" y="2222286"/>
            <a:ext cx="4613413" cy="4188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531432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2">
                    <a:lumMod val="10000"/>
                  </a:schemeClr>
                </a:solidFill>
              </a:rPr>
              <a:t>Jesus Poses Questions</a:t>
            </a:r>
            <a:br>
              <a:rPr lang="en-US" sz="5400" dirty="0"/>
            </a:br>
            <a:r>
              <a:rPr lang="en-US" dirty="0"/>
              <a:t>Mark 12:36-40</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600" dirty="0">
                <a:solidFill>
                  <a:schemeClr val="bg1"/>
                </a:solidFill>
              </a:rPr>
              <a:t>36 For David himself said by the Holy Ghost, The Lord said to my Lord, Sit thou on my right hand, till I make thine enemies thy footstool.</a:t>
            </a:r>
          </a:p>
        </p:txBody>
      </p:sp>
      <p:pic>
        <p:nvPicPr>
          <p:cNvPr id="27650" name="Picture 2" descr="Jesus knew these spies were trying to trick him. ‘Show me a denarius coin,’ Jesus answered. – Slide 8">
            <a:extLst>
              <a:ext uri="{FF2B5EF4-FFF2-40B4-BE49-F238E27FC236}">
                <a16:creationId xmlns:a16="http://schemas.microsoft.com/office/drawing/2014/main" id="{6D36A9B3-8C06-85CE-A23E-E8345E0BC5EF}"/>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2608"/>
          <a:stretch/>
        </p:blipFill>
        <p:spPr bwMode="auto">
          <a:xfrm>
            <a:off x="424069" y="2222286"/>
            <a:ext cx="4322102" cy="4188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508494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2">
                    <a:lumMod val="10000"/>
                  </a:schemeClr>
                </a:solidFill>
              </a:rPr>
              <a:t>Jesus Poses Questions</a:t>
            </a:r>
            <a:br>
              <a:rPr lang="en-US" sz="5400" dirty="0"/>
            </a:br>
            <a:r>
              <a:rPr lang="en-US" dirty="0"/>
              <a:t>Mark 12:37-40</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600" dirty="0">
                <a:solidFill>
                  <a:schemeClr val="bg1"/>
                </a:solidFill>
              </a:rPr>
              <a:t>37 David therefore himself calleth him Lord; and whence is he then his son? And the common people heard him gladly.</a:t>
            </a:r>
          </a:p>
        </p:txBody>
      </p:sp>
      <p:pic>
        <p:nvPicPr>
          <p:cNvPr id="28674" name="Picture 2" descr="Those listening were astonished by his answer. The Pharisees and supporters of Herod were frustrated they had failed to trap Jesus but they were determined to find a way to have him killed. – Slide 12">
            <a:extLst>
              <a:ext uri="{FF2B5EF4-FFF2-40B4-BE49-F238E27FC236}">
                <a16:creationId xmlns:a16="http://schemas.microsoft.com/office/drawing/2014/main" id="{54B03814-7A9F-31AB-293B-14650F2747F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7424"/>
          <a:stretch/>
        </p:blipFill>
        <p:spPr bwMode="auto">
          <a:xfrm>
            <a:off x="810000" y="2274780"/>
            <a:ext cx="3951561" cy="4083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51427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tx2">
                    <a:lumMod val="10000"/>
                  </a:schemeClr>
                </a:solidFill>
              </a:rPr>
              <a:t>SDABC on Matthew 22:45</a:t>
            </a:r>
            <a:endParaRPr lang="en-US" dirty="0">
              <a:solidFill>
                <a:schemeClr val="tx2">
                  <a:lumMod val="10000"/>
                </a:schemeClr>
              </a:solidFill>
            </a:endParaRP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4000" b="1" dirty="0"/>
              <a:t>“In other words, if David calls Messiah “Lord,” implying that Messiah is older than David himself, how can Messiah also be David’s “Son,” and thus be younger than David?”</a:t>
            </a:r>
          </a:p>
        </p:txBody>
      </p:sp>
    </p:spTree>
    <p:extLst>
      <p:ext uri="{BB962C8B-B14F-4D97-AF65-F5344CB8AC3E}">
        <p14:creationId xmlns:p14="http://schemas.microsoft.com/office/powerpoint/2010/main" val="367549593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tx2">
                    <a:lumMod val="10000"/>
                  </a:schemeClr>
                </a:solidFill>
              </a:rPr>
              <a:t>SDABC on Matthew 22:45</a:t>
            </a:r>
            <a:endParaRPr lang="en-US" dirty="0">
              <a:solidFill>
                <a:schemeClr val="tx2">
                  <a:lumMod val="10000"/>
                </a:schemeClr>
              </a:solidFill>
            </a:endParaRP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4000" b="1" dirty="0"/>
              <a:t>“The only possible answer to Jesus’ question is that the One who was to come as Messiah would have existed prior to His incarnation on this earth. As David’s “Lord,” Messiah was none other than the Son of God; as David’s “Son,” Messiah was the Son of man.”</a:t>
            </a:r>
          </a:p>
        </p:txBody>
      </p:sp>
    </p:spTree>
    <p:extLst>
      <p:ext uri="{BB962C8B-B14F-4D97-AF65-F5344CB8AC3E}">
        <p14:creationId xmlns:p14="http://schemas.microsoft.com/office/powerpoint/2010/main" val="26367090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tx2">
                    <a:lumMod val="10000"/>
                  </a:schemeClr>
                </a:solidFill>
              </a:rPr>
              <a:t>SDABC on Matthew 22:45</a:t>
            </a:r>
            <a:endParaRPr lang="en-US" dirty="0">
              <a:solidFill>
                <a:schemeClr val="tx2">
                  <a:lumMod val="10000"/>
                </a:schemeClr>
              </a:solidFill>
            </a:endParaRP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4000" b="1" dirty="0"/>
              <a:t>Obviously the Jewish leaders were unprepared to answer this question because of their erroneous concepts of the Messiah. They could not very well answer the question without admitting that Jesus of Nazareth was the Messiah, the Son of God. </a:t>
            </a:r>
          </a:p>
        </p:txBody>
      </p:sp>
    </p:spTree>
    <p:extLst>
      <p:ext uri="{BB962C8B-B14F-4D97-AF65-F5344CB8AC3E}">
        <p14:creationId xmlns:p14="http://schemas.microsoft.com/office/powerpoint/2010/main" val="21087314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The Triumphal Entry</a:t>
            </a:r>
            <a:br>
              <a:rPr lang="en-US" sz="5400" b="1" dirty="0">
                <a:solidFill>
                  <a:schemeClr val="accent3">
                    <a:lumMod val="40000"/>
                    <a:lumOff val="60000"/>
                  </a:schemeClr>
                </a:solidFill>
              </a:rPr>
            </a:br>
            <a:r>
              <a:rPr lang="en-US" sz="4400" b="1" dirty="0">
                <a:solidFill>
                  <a:schemeClr val="accent3">
                    <a:lumMod val="40000"/>
                    <a:lumOff val="60000"/>
                  </a:schemeClr>
                </a:solidFill>
              </a:rPr>
              <a:t>Mark 11:11</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fontScale="77500" lnSpcReduction="20000"/>
          </a:bodyPr>
          <a:lstStyle/>
          <a:p>
            <a:r>
              <a:rPr lang="en-US" sz="4400" dirty="0"/>
              <a:t>11 And Jesus entered into Jerusalem, and into the temple: and when he had looked round about upon all things, and now the eventide was come, he went out unto Bethany with the twelve.</a:t>
            </a:r>
          </a:p>
        </p:txBody>
      </p:sp>
      <p:pic>
        <p:nvPicPr>
          <p:cNvPr id="12" name="Picture Placeholder 11">
            <a:extLst>
              <a:ext uri="{FF2B5EF4-FFF2-40B4-BE49-F238E27FC236}">
                <a16:creationId xmlns:a16="http://schemas.microsoft.com/office/drawing/2014/main" id="{621AF06A-F856-38E0-E80A-1966576FD31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94431269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tx2">
                    <a:lumMod val="10000"/>
                  </a:schemeClr>
                </a:solidFill>
              </a:rPr>
              <a:t>SDABC on Matthew 22:45</a:t>
            </a:r>
            <a:endParaRPr lang="en-US" dirty="0">
              <a:solidFill>
                <a:schemeClr val="tx2">
                  <a:lumMod val="10000"/>
                </a:schemeClr>
              </a:solidFill>
            </a:endParaRP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4000" b="1" dirty="0"/>
              <a:t>In asking this question, then, Jesus brought the Pharisees and scribes face to face with the central idea of His mission to earth, for this question would undoubtedly, if faced sincerely and intelligently, have led to the recognition of His Messiahship. </a:t>
            </a:r>
          </a:p>
        </p:txBody>
      </p:sp>
    </p:spTree>
    <p:extLst>
      <p:ext uri="{BB962C8B-B14F-4D97-AF65-F5344CB8AC3E}">
        <p14:creationId xmlns:p14="http://schemas.microsoft.com/office/powerpoint/2010/main" val="397053958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2">
                    <a:lumMod val="10000"/>
                  </a:schemeClr>
                </a:solidFill>
              </a:rPr>
              <a:t>Jesus Poses Questions</a:t>
            </a:r>
            <a:br>
              <a:rPr lang="en-US" sz="5400" dirty="0"/>
            </a:br>
            <a:r>
              <a:rPr lang="en-US" dirty="0"/>
              <a:t>Mark 12:38-40</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600" dirty="0">
                <a:solidFill>
                  <a:schemeClr val="bg1"/>
                </a:solidFill>
              </a:rPr>
              <a:t>38 And he said unto them in his doctrine, Beware of the scribes, which love to go in long clothing, and love salutations in the marketplaces,</a:t>
            </a:r>
          </a:p>
        </p:txBody>
      </p:sp>
      <p:pic>
        <p:nvPicPr>
          <p:cNvPr id="29698" name="Picture 2" descr="Jesus sat down in the Temple opposite the place where people gave their offerings. – Slide 1">
            <a:extLst>
              <a:ext uri="{FF2B5EF4-FFF2-40B4-BE49-F238E27FC236}">
                <a16:creationId xmlns:a16="http://schemas.microsoft.com/office/drawing/2014/main" id="{CDF5E6C8-5D8F-E536-4343-062E376FA328}"/>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5770" t="688" r="19486" b="-688"/>
          <a:stretch/>
        </p:blipFill>
        <p:spPr bwMode="auto">
          <a:xfrm>
            <a:off x="424069" y="2222286"/>
            <a:ext cx="4174057" cy="4188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226528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2">
                    <a:lumMod val="10000"/>
                  </a:schemeClr>
                </a:solidFill>
              </a:rPr>
              <a:t>Jesus Poses Questions</a:t>
            </a:r>
            <a:br>
              <a:rPr lang="en-US" sz="5400" dirty="0"/>
            </a:br>
            <a:r>
              <a:rPr lang="en-US" dirty="0"/>
              <a:t>Mark 12:39-40</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200" dirty="0">
                <a:solidFill>
                  <a:schemeClr val="bg1"/>
                </a:solidFill>
              </a:rPr>
              <a:t>39 And the chief seats in the synagogues, and the uppermost rooms at feasts:</a:t>
            </a:r>
          </a:p>
          <a:p>
            <a:r>
              <a:rPr lang="en-US" sz="3200" dirty="0">
                <a:solidFill>
                  <a:schemeClr val="bg1"/>
                </a:solidFill>
              </a:rPr>
              <a:t>40 Which devour widows' houses, and for a </a:t>
            </a:r>
            <a:r>
              <a:rPr lang="en-US" sz="3200" dirty="0" err="1">
                <a:solidFill>
                  <a:schemeClr val="bg1"/>
                </a:solidFill>
              </a:rPr>
              <a:t>pretence</a:t>
            </a:r>
            <a:r>
              <a:rPr lang="en-US" sz="3200" dirty="0">
                <a:solidFill>
                  <a:schemeClr val="bg1"/>
                </a:solidFill>
              </a:rPr>
              <a:t> make long prayers: these shall receive greater damnation.</a:t>
            </a:r>
          </a:p>
        </p:txBody>
      </p:sp>
      <p:pic>
        <p:nvPicPr>
          <p:cNvPr id="30722" name="Picture 2" descr="Every day while Jesus was at the feast of the Passover He taught in the Temple courtyard. – Slide 1">
            <a:extLst>
              <a:ext uri="{FF2B5EF4-FFF2-40B4-BE49-F238E27FC236}">
                <a16:creationId xmlns:a16="http://schemas.microsoft.com/office/drawing/2014/main" id="{6C2F8B9B-3854-DCEF-5DAF-08C4670D99E3}"/>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9340" r="13057"/>
          <a:stretch/>
        </p:blipFill>
        <p:spPr bwMode="auto">
          <a:xfrm>
            <a:off x="424069" y="2222286"/>
            <a:ext cx="4252330" cy="4109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075972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The Widow’s Mite</a:t>
            </a:r>
            <a:br>
              <a:rPr lang="en-US" sz="5400" b="1" dirty="0">
                <a:solidFill>
                  <a:schemeClr val="accent3">
                    <a:lumMod val="40000"/>
                    <a:lumOff val="60000"/>
                  </a:schemeClr>
                </a:solidFill>
              </a:rPr>
            </a:br>
            <a:r>
              <a:rPr lang="en-US" sz="4400" b="1" dirty="0">
                <a:solidFill>
                  <a:schemeClr val="accent3">
                    <a:lumMod val="40000"/>
                    <a:lumOff val="60000"/>
                  </a:schemeClr>
                </a:solidFill>
              </a:rPr>
              <a:t>Mark 12:41-44</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3400" dirty="0"/>
              <a:t>41 And Jesus sat over against the treasury, and beheld how the people cast money into the treasury: and many that were rich cast in much.</a:t>
            </a:r>
          </a:p>
        </p:txBody>
      </p:sp>
      <p:pic>
        <p:nvPicPr>
          <p:cNvPr id="7" name="Picture Placeholder 6">
            <a:extLst>
              <a:ext uri="{FF2B5EF4-FFF2-40B4-BE49-F238E27FC236}">
                <a16:creationId xmlns:a16="http://schemas.microsoft.com/office/drawing/2014/main" id="{D3B2EB9A-CC8B-D90C-9422-BBF32099355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8962" r="4388"/>
          <a:stretch/>
        </p:blipFill>
        <p:spPr>
          <a:xfrm>
            <a:off x="6098117" y="0"/>
            <a:ext cx="6093883" cy="6858000"/>
          </a:xfrm>
        </p:spPr>
      </p:pic>
    </p:spTree>
    <p:extLst>
      <p:ext uri="{BB962C8B-B14F-4D97-AF65-F5344CB8AC3E}">
        <p14:creationId xmlns:p14="http://schemas.microsoft.com/office/powerpoint/2010/main" val="86981187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The Widow’s Mite</a:t>
            </a:r>
            <a:br>
              <a:rPr lang="en-US" sz="5400" b="1" dirty="0">
                <a:solidFill>
                  <a:schemeClr val="accent3">
                    <a:lumMod val="40000"/>
                    <a:lumOff val="60000"/>
                  </a:schemeClr>
                </a:solidFill>
              </a:rPr>
            </a:br>
            <a:r>
              <a:rPr lang="en-US" sz="4400" b="1" dirty="0">
                <a:solidFill>
                  <a:schemeClr val="accent3">
                    <a:lumMod val="40000"/>
                    <a:lumOff val="60000"/>
                  </a:schemeClr>
                </a:solidFill>
              </a:rPr>
              <a:t>Mark 12:42-44</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3400" dirty="0"/>
              <a:t>42 And there came a certain poor widow, and she threw in two mites, which make a farthing.</a:t>
            </a:r>
          </a:p>
        </p:txBody>
      </p:sp>
      <p:pic>
        <p:nvPicPr>
          <p:cNvPr id="8" name="Picture Placeholder 7">
            <a:extLst>
              <a:ext uri="{FF2B5EF4-FFF2-40B4-BE49-F238E27FC236}">
                <a16:creationId xmlns:a16="http://schemas.microsoft.com/office/drawing/2014/main" id="{242F0391-ABE5-A4F0-D560-D44779E39B6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92001521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The Widow’s Mite</a:t>
            </a:r>
            <a:br>
              <a:rPr lang="en-US" sz="5400" b="1" dirty="0">
                <a:solidFill>
                  <a:schemeClr val="accent3">
                    <a:lumMod val="40000"/>
                    <a:lumOff val="60000"/>
                  </a:schemeClr>
                </a:solidFill>
              </a:rPr>
            </a:br>
            <a:r>
              <a:rPr lang="en-US" sz="4400" b="1" dirty="0">
                <a:solidFill>
                  <a:schemeClr val="accent3">
                    <a:lumMod val="40000"/>
                    <a:lumOff val="60000"/>
                  </a:schemeClr>
                </a:solidFill>
              </a:rPr>
              <a:t>Mark 12:43-44</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3400" dirty="0"/>
              <a:t>43 And he called unto him his disciples, and saith unto them, Verily I say unto you, That this poor widow hath cast more in, than all they which have cast into the treasury:</a:t>
            </a:r>
          </a:p>
        </p:txBody>
      </p:sp>
      <p:pic>
        <p:nvPicPr>
          <p:cNvPr id="7" name="Picture Placeholder 6">
            <a:extLst>
              <a:ext uri="{FF2B5EF4-FFF2-40B4-BE49-F238E27FC236}">
                <a16:creationId xmlns:a16="http://schemas.microsoft.com/office/drawing/2014/main" id="{4176940A-1D20-C771-F2A8-A60F84CBAB6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327645623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The Widow’s Mite</a:t>
            </a:r>
            <a:br>
              <a:rPr lang="en-US" sz="5400" b="1" dirty="0">
                <a:solidFill>
                  <a:schemeClr val="accent3">
                    <a:lumMod val="40000"/>
                    <a:lumOff val="60000"/>
                  </a:schemeClr>
                </a:solidFill>
              </a:rPr>
            </a:br>
            <a:r>
              <a:rPr lang="en-US" sz="4400" b="1" dirty="0">
                <a:solidFill>
                  <a:schemeClr val="accent3">
                    <a:lumMod val="40000"/>
                    <a:lumOff val="60000"/>
                  </a:schemeClr>
                </a:solidFill>
              </a:rPr>
              <a:t>Mark 12:44</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3400" dirty="0"/>
              <a:t>44 For all they did cast in of their abundance; but she of her want did cast in all that she had, even all her living.</a:t>
            </a:r>
          </a:p>
        </p:txBody>
      </p:sp>
      <p:pic>
        <p:nvPicPr>
          <p:cNvPr id="8" name="Picture Placeholder 7">
            <a:extLst>
              <a:ext uri="{FF2B5EF4-FFF2-40B4-BE49-F238E27FC236}">
                <a16:creationId xmlns:a16="http://schemas.microsoft.com/office/drawing/2014/main" id="{0A67B5DF-93EF-B134-1640-CDD8F04DD4B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60937874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52851-A800-8D63-DB73-276D40C64054}"/>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1B7B05D5-8BFD-FA74-4B32-A97C46FA1D54}"/>
              </a:ext>
            </a:extLst>
          </p:cNvPr>
          <p:cNvSpPr>
            <a:spLocks noGrp="1"/>
          </p:cNvSpPr>
          <p:nvPr>
            <p:ph type="subTitle" idx="1"/>
          </p:nvPr>
        </p:nvSpPr>
        <p:spPr>
          <a:xfrm>
            <a:off x="810001" y="5280847"/>
            <a:ext cx="10572000" cy="1285416"/>
          </a:xfrm>
        </p:spPr>
        <p:txBody>
          <a:bodyPr>
            <a:normAutofit/>
          </a:bodyPr>
          <a:lstStyle/>
          <a:p>
            <a:r>
              <a:rPr lang="en-US" sz="4800" dirty="0"/>
              <a:t>Happy Sabbath!!</a:t>
            </a:r>
          </a:p>
        </p:txBody>
      </p:sp>
    </p:spTree>
    <p:extLst>
      <p:ext uri="{BB962C8B-B14F-4D97-AF65-F5344CB8AC3E}">
        <p14:creationId xmlns:p14="http://schemas.microsoft.com/office/powerpoint/2010/main" val="11882302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tx2">
                    <a:lumMod val="10000"/>
                  </a:schemeClr>
                </a:solidFill>
              </a:rPr>
              <a:t>The Desire of Ages, p. 572</a:t>
            </a:r>
            <a:endParaRPr lang="en-US" dirty="0">
              <a:solidFill>
                <a:schemeClr val="tx2">
                  <a:lumMod val="10000"/>
                </a:schemeClr>
              </a:solidFill>
            </a:endParaRP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4000" b="1" dirty="0"/>
              <a:t>“Many Pharisees witnessed the scene, and, burning with envy and malice, sought to turn the current of popular feeling. With all their authority they tried to silence the people; but their appeals and threats only increased the enthusiasm.”</a:t>
            </a:r>
          </a:p>
        </p:txBody>
      </p:sp>
    </p:spTree>
    <p:extLst>
      <p:ext uri="{BB962C8B-B14F-4D97-AF65-F5344CB8AC3E}">
        <p14:creationId xmlns:p14="http://schemas.microsoft.com/office/powerpoint/2010/main" val="24841325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tx2">
                    <a:lumMod val="10000"/>
                  </a:schemeClr>
                </a:solidFill>
              </a:rPr>
              <a:t>The Desire of Ages, p. 572</a:t>
            </a:r>
            <a:endParaRPr lang="en-US" dirty="0">
              <a:solidFill>
                <a:schemeClr val="tx2">
                  <a:lumMod val="10000"/>
                </a:schemeClr>
              </a:solidFill>
            </a:endParaRP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4000" b="1" dirty="0"/>
              <a:t>“They feared that this multitude, in the strength of their numbers, would make Jesus king. As a last resort they pressed through the crowd to where the </a:t>
            </a:r>
            <a:r>
              <a:rPr lang="en-US" sz="4000" b="1" dirty="0" err="1"/>
              <a:t>Saviour</a:t>
            </a:r>
            <a:r>
              <a:rPr lang="en-US" sz="4000" b="1" dirty="0"/>
              <a:t> was, and accosted Him with reproving and threatening words: “Master, rebuke Thy disciples.”</a:t>
            </a:r>
          </a:p>
        </p:txBody>
      </p:sp>
    </p:spTree>
    <p:extLst>
      <p:ext uri="{BB962C8B-B14F-4D97-AF65-F5344CB8AC3E}">
        <p14:creationId xmlns:p14="http://schemas.microsoft.com/office/powerpoint/2010/main" val="3541604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tx2">
                    <a:lumMod val="10000"/>
                  </a:schemeClr>
                </a:solidFill>
              </a:rPr>
              <a:t>The Desire of Ages, p. 572</a:t>
            </a:r>
            <a:endParaRPr lang="en-US" dirty="0">
              <a:solidFill>
                <a:schemeClr val="tx2">
                  <a:lumMod val="10000"/>
                </a:schemeClr>
              </a:solidFill>
            </a:endParaRP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4000" b="1" dirty="0"/>
              <a:t>They declared that such noisy demonstrations were unlawful, and would not be permitted by the authorities. But they were silenced by the reply of Jesus, “I tell you that, if these should hold their peace, the stones would immediately cry out.”</a:t>
            </a:r>
          </a:p>
        </p:txBody>
      </p:sp>
    </p:spTree>
    <p:extLst>
      <p:ext uri="{BB962C8B-B14F-4D97-AF65-F5344CB8AC3E}">
        <p14:creationId xmlns:p14="http://schemas.microsoft.com/office/powerpoint/2010/main" val="33449902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Desire of Ages</a:t>
            </a:r>
            <a:br>
              <a:rPr lang="en-US" sz="3600" dirty="0"/>
            </a:br>
            <a:r>
              <a:rPr lang="en-US" sz="3200" dirty="0">
                <a:solidFill>
                  <a:schemeClr val="bg1"/>
                </a:solidFill>
              </a:rPr>
              <a:t>Pg. 575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pPr marL="0" indent="0">
              <a:buNone/>
            </a:pPr>
            <a:r>
              <a:rPr lang="en-US" sz="4000" b="0" i="0" dirty="0">
                <a:solidFill>
                  <a:srgbClr val="FFFFFF"/>
                </a:solidFill>
                <a:effectLst/>
                <a:latin typeface="Raleway" pitchFamily="2" charset="0"/>
              </a:rPr>
              <a:t>“When the procession reached the brow of the hill, and was about to descend into the city, Jesus halted, and all the multitude with Him. Before them lay Jerusalem in its glory, now bathed in the light of the declining sun.”</a:t>
            </a:r>
            <a:endParaRPr lang="en-US" sz="4000" dirty="0"/>
          </a:p>
        </p:txBody>
      </p:sp>
      <p:pic>
        <p:nvPicPr>
          <p:cNvPr id="1026" name="Picture 2" descr="Jerusalem travel destination beautiful ...">
            <a:extLst>
              <a:ext uri="{FF2B5EF4-FFF2-40B4-BE49-F238E27FC236}">
                <a16:creationId xmlns:a16="http://schemas.microsoft.com/office/drawing/2014/main" id="{E053C72B-40E5-71B6-CDF3-989BCA7447F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516" r="16534"/>
          <a:stretch/>
        </p:blipFill>
        <p:spPr bwMode="auto">
          <a:xfrm>
            <a:off x="1073150" y="2438994"/>
            <a:ext cx="3547533" cy="3155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85814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Desire of Ages</a:t>
            </a:r>
            <a:br>
              <a:rPr lang="en-US" sz="3600" dirty="0"/>
            </a:br>
            <a:r>
              <a:rPr lang="en-US" sz="3200" dirty="0">
                <a:solidFill>
                  <a:schemeClr val="bg1"/>
                </a:solidFill>
              </a:rPr>
              <a:t>Pg. 575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pPr marL="0" indent="0">
              <a:buNone/>
            </a:pPr>
            <a:r>
              <a:rPr lang="en-US" sz="3600" b="0" i="0" dirty="0">
                <a:solidFill>
                  <a:srgbClr val="FFFFFF"/>
                </a:solidFill>
                <a:effectLst/>
                <a:latin typeface="Raleway" pitchFamily="2" charset="0"/>
              </a:rPr>
              <a:t>“Jesus gazes upon the scene, and the vast multitude hush their shouts, spellbound by the sudden vision of beauty. All eyes turn upon the </a:t>
            </a:r>
            <a:r>
              <a:rPr lang="en-US" sz="3600" b="0" i="0" dirty="0" err="1">
                <a:solidFill>
                  <a:srgbClr val="FFFFFF"/>
                </a:solidFill>
                <a:effectLst/>
                <a:latin typeface="Raleway" pitchFamily="2" charset="0"/>
              </a:rPr>
              <a:t>Saviour</a:t>
            </a:r>
            <a:r>
              <a:rPr lang="en-US" sz="3600" b="0" i="0" dirty="0">
                <a:solidFill>
                  <a:srgbClr val="FFFFFF"/>
                </a:solidFill>
                <a:effectLst/>
                <a:latin typeface="Raleway" pitchFamily="2" charset="0"/>
              </a:rPr>
              <a:t>, expecting to see in His countenance the admiration they themselves feel. But instead of this they behold a cloud of sorrow.”</a:t>
            </a:r>
            <a:endParaRPr lang="en-US" sz="3600" dirty="0"/>
          </a:p>
        </p:txBody>
      </p:sp>
      <p:pic>
        <p:nvPicPr>
          <p:cNvPr id="2050" name="Picture 2" descr="Jesus Weeps Over Jerusalem, Christ Crying, Luke 19:41, Christian Watercolor  Painting Bible Wall Art Print Poster Printable DIGITAL DOWNLOAD - Etsy">
            <a:extLst>
              <a:ext uri="{FF2B5EF4-FFF2-40B4-BE49-F238E27FC236}">
                <a16:creationId xmlns:a16="http://schemas.microsoft.com/office/drawing/2014/main" id="{A60B80A4-45DB-E085-06A8-E87D7FCDCF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2462" y="2349204"/>
            <a:ext cx="3718221" cy="3897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15390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Desire of Ages</a:t>
            </a:r>
            <a:br>
              <a:rPr lang="en-US" sz="3600" dirty="0"/>
            </a:br>
            <a:r>
              <a:rPr lang="en-US" sz="3200" dirty="0">
                <a:solidFill>
                  <a:schemeClr val="bg1"/>
                </a:solidFill>
              </a:rPr>
              <a:t>Pg. 576</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pPr marL="0" indent="0">
              <a:buNone/>
            </a:pPr>
            <a:r>
              <a:rPr lang="en-US" sz="4000" b="0" i="0" dirty="0">
                <a:solidFill>
                  <a:srgbClr val="FFFFFF"/>
                </a:solidFill>
                <a:effectLst/>
                <a:latin typeface="Raleway" pitchFamily="2" charset="0"/>
              </a:rPr>
              <a:t>“It was the sight of Jerusalem that pierced the heart of Jesus—Jerusalem that had rejected the Son of God and scorned His love, that refused to be convinced by His mighty miracles, and was about to take His life.”</a:t>
            </a:r>
          </a:p>
        </p:txBody>
      </p:sp>
      <p:pic>
        <p:nvPicPr>
          <p:cNvPr id="3074" name="Picture 2" descr="Jerusalem - Religious and spiritual ...">
            <a:extLst>
              <a:ext uri="{FF2B5EF4-FFF2-40B4-BE49-F238E27FC236}">
                <a16:creationId xmlns:a16="http://schemas.microsoft.com/office/drawing/2014/main" id="{1BB3E506-D998-46C2-EF42-0DBFAF7D55D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823" r="20994"/>
          <a:stretch/>
        </p:blipFill>
        <p:spPr bwMode="auto">
          <a:xfrm>
            <a:off x="1073150" y="2328863"/>
            <a:ext cx="3547534" cy="3462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3145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Desire of Ages</a:t>
            </a:r>
            <a:br>
              <a:rPr lang="en-US" sz="3600" dirty="0"/>
            </a:br>
            <a:r>
              <a:rPr lang="en-US" sz="3200" dirty="0">
                <a:solidFill>
                  <a:schemeClr val="bg1"/>
                </a:solidFill>
              </a:rPr>
              <a:t>Pg. 575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pPr marL="0" indent="0">
              <a:buNone/>
            </a:pPr>
            <a:r>
              <a:rPr lang="en-US" sz="4000" b="0" i="0" dirty="0">
                <a:solidFill>
                  <a:srgbClr val="FFFFFF"/>
                </a:solidFill>
                <a:effectLst/>
                <a:latin typeface="Raleway" pitchFamily="2" charset="0"/>
              </a:rPr>
              <a:t>He saw what she was in her guilt of rejecting her Redeemer, and what she might have been had she accepted Him who alone could heal her wound. He had come to save her; how could He give her up? </a:t>
            </a:r>
          </a:p>
        </p:txBody>
      </p:sp>
      <p:pic>
        <p:nvPicPr>
          <p:cNvPr id="4098" name="Picture 2" descr="Jerusalem: an ancient city with a modern heart">
            <a:extLst>
              <a:ext uri="{FF2B5EF4-FFF2-40B4-BE49-F238E27FC236}">
                <a16:creationId xmlns:a16="http://schemas.microsoft.com/office/drawing/2014/main" id="{C5FA4C2E-EDC8-07EF-65FC-6AB8EC6D232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381" r="18413" b="17613"/>
          <a:stretch/>
        </p:blipFill>
        <p:spPr bwMode="auto">
          <a:xfrm>
            <a:off x="1073150" y="2323273"/>
            <a:ext cx="3547533" cy="3923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3568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Desire of Ages</a:t>
            </a:r>
            <a:br>
              <a:rPr lang="en-US" sz="3600" dirty="0"/>
            </a:br>
            <a:r>
              <a:rPr lang="en-US" sz="3200" dirty="0">
                <a:solidFill>
                  <a:schemeClr val="bg1"/>
                </a:solidFill>
              </a:rPr>
              <a:t>Pg. 575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pPr marL="0" indent="0">
              <a:buNone/>
            </a:pPr>
            <a:r>
              <a:rPr lang="en-US" sz="3600" b="0" i="0" dirty="0">
                <a:solidFill>
                  <a:srgbClr val="FFFFFF"/>
                </a:solidFill>
                <a:effectLst/>
                <a:latin typeface="Raleway" pitchFamily="2" charset="0"/>
              </a:rPr>
              <a:t>Israel had been a favored people; God had made their temple His habitation; it was “beautiful for situation, the joy of the whole earth.” Psalm 48:2. The record of more than a thousand years of Christ's guardian care and tender love, such as a father bears his only child, was there. </a:t>
            </a:r>
            <a:endParaRPr lang="en-US" sz="3600" dirty="0"/>
          </a:p>
        </p:txBody>
      </p:sp>
      <p:pic>
        <p:nvPicPr>
          <p:cNvPr id="5122" name="Picture 2" descr="Ancient Rome and Judea: Caligula and the Temple of Jerusalem">
            <a:extLst>
              <a:ext uri="{FF2B5EF4-FFF2-40B4-BE49-F238E27FC236}">
                <a16:creationId xmlns:a16="http://schemas.microsoft.com/office/drawing/2014/main" id="{4CEAB26F-AD34-C95B-11D9-D96C1C202B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195" r="32878"/>
          <a:stretch/>
        </p:blipFill>
        <p:spPr bwMode="auto">
          <a:xfrm>
            <a:off x="1073149" y="2307167"/>
            <a:ext cx="3547534" cy="40827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76452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The Triumphal Entry</a:t>
            </a:r>
            <a:br>
              <a:rPr lang="en-US" sz="5400" b="1" dirty="0">
                <a:solidFill>
                  <a:schemeClr val="accent3">
                    <a:lumMod val="40000"/>
                    <a:lumOff val="60000"/>
                  </a:schemeClr>
                </a:solidFill>
              </a:rPr>
            </a:br>
            <a:r>
              <a:rPr lang="en-US" sz="4400" b="1" dirty="0">
                <a:solidFill>
                  <a:schemeClr val="accent3">
                    <a:lumMod val="40000"/>
                    <a:lumOff val="60000"/>
                  </a:schemeClr>
                </a:solidFill>
              </a:rPr>
              <a:t>Mark 11:1-11</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fontScale="92500" lnSpcReduction="20000"/>
          </a:bodyPr>
          <a:lstStyle/>
          <a:p>
            <a:r>
              <a:rPr lang="en-US" sz="4400" dirty="0"/>
              <a:t>And when they came nigh to Jerusalem, unto </a:t>
            </a:r>
            <a:r>
              <a:rPr lang="en-US" sz="4400" dirty="0" err="1"/>
              <a:t>Bethphage</a:t>
            </a:r>
            <a:r>
              <a:rPr lang="en-US" sz="4400" dirty="0"/>
              <a:t> and Bethany, at the mount of Olives, he </a:t>
            </a:r>
            <a:r>
              <a:rPr lang="en-US" sz="4400" dirty="0" err="1"/>
              <a:t>sendeth</a:t>
            </a:r>
            <a:r>
              <a:rPr lang="en-US" sz="4400" dirty="0"/>
              <a:t> forth two of his disciples,</a:t>
            </a:r>
          </a:p>
        </p:txBody>
      </p:sp>
      <p:pic>
        <p:nvPicPr>
          <p:cNvPr id="7" name="Picture Placeholder 6">
            <a:extLst>
              <a:ext uri="{FF2B5EF4-FFF2-40B4-BE49-F238E27FC236}">
                <a16:creationId xmlns:a16="http://schemas.microsoft.com/office/drawing/2014/main" id="{45E9A761-9A1F-03B0-948C-11784B3703F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29246222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Desire of Ages</a:t>
            </a:r>
            <a:br>
              <a:rPr lang="en-US" sz="3600" dirty="0"/>
            </a:br>
            <a:r>
              <a:rPr lang="en-US" sz="3200" dirty="0">
                <a:solidFill>
                  <a:schemeClr val="bg1"/>
                </a:solidFill>
              </a:rPr>
              <a:t>Pg. 575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0" y="446088"/>
            <a:ext cx="7195559" cy="5800888"/>
          </a:xfrm>
        </p:spPr>
        <p:txBody>
          <a:bodyPr>
            <a:noAutofit/>
          </a:bodyPr>
          <a:lstStyle/>
          <a:p>
            <a:pPr marL="0" indent="0">
              <a:buNone/>
            </a:pPr>
            <a:r>
              <a:rPr lang="en-US" sz="3600" b="0" i="0" dirty="0">
                <a:solidFill>
                  <a:srgbClr val="FFFFFF"/>
                </a:solidFill>
                <a:effectLst/>
                <a:latin typeface="Raleway" pitchFamily="2" charset="0"/>
              </a:rPr>
              <a:t>“Jerusalem had been the child of His care, and as a tender father mourns over a wayward son, so Jesus wept over the beloved city. How can I give thee up? How can I see thee devoted to destruction? Must I let thee go to fill up the cup of thine iniquity? One soul is of such value that, in comparison with it, worlds sink into insignificance; </a:t>
            </a:r>
            <a:endParaRPr lang="en-US" sz="3600" dirty="0"/>
          </a:p>
        </p:txBody>
      </p:sp>
      <p:pic>
        <p:nvPicPr>
          <p:cNvPr id="6146" name="Picture 2" descr="Why was the destruction of the temple in Jerusalem in the 1st century AD  such a big deal in Jewish history? - Quora">
            <a:extLst>
              <a:ext uri="{FF2B5EF4-FFF2-40B4-BE49-F238E27FC236}">
                <a16:creationId xmlns:a16="http://schemas.microsoft.com/office/drawing/2014/main" id="{A0961050-ECF9-0612-7313-56D5C6AFDEB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8132"/>
          <a:stretch/>
        </p:blipFill>
        <p:spPr bwMode="auto">
          <a:xfrm>
            <a:off x="1073149" y="2432050"/>
            <a:ext cx="3547533" cy="4152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01660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The Desire of Ages</a:t>
            </a:r>
            <a:br>
              <a:rPr lang="en-US" sz="3600" dirty="0"/>
            </a:br>
            <a:r>
              <a:rPr lang="en-US" sz="3200" dirty="0">
                <a:solidFill>
                  <a:schemeClr val="bg1"/>
                </a:solidFill>
              </a:rPr>
              <a:t>Pg. 575</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691641" y="446088"/>
            <a:ext cx="6990286" cy="5800888"/>
          </a:xfrm>
        </p:spPr>
        <p:txBody>
          <a:bodyPr>
            <a:noAutofit/>
          </a:bodyPr>
          <a:lstStyle/>
          <a:p>
            <a:pPr marL="0" indent="0">
              <a:buNone/>
            </a:pPr>
            <a:r>
              <a:rPr lang="en-US" sz="3600" b="0" i="0" dirty="0">
                <a:solidFill>
                  <a:srgbClr val="FFFFFF"/>
                </a:solidFill>
                <a:effectLst/>
                <a:latin typeface="Raleway" pitchFamily="2" charset="0"/>
              </a:rPr>
              <a:t>but here was a whole nation to be lost. When the fast westering sun should pass from sight in the heavens, Jerusalem's day of grace would be ended. While the procession was halting on the brow of Olivet, it was not yet too late for Jerusalem to repent.”</a:t>
            </a:r>
            <a:endParaRPr lang="en-US" sz="3600" dirty="0"/>
          </a:p>
        </p:txBody>
      </p:sp>
      <p:pic>
        <p:nvPicPr>
          <p:cNvPr id="7170" name="Picture 2" descr="Jerusalem: A City of Ancient History and Enduring Faith | by The Center for  Unity CFU | Medium">
            <a:extLst>
              <a:ext uri="{FF2B5EF4-FFF2-40B4-BE49-F238E27FC236}">
                <a16:creationId xmlns:a16="http://schemas.microsoft.com/office/drawing/2014/main" id="{ED918428-7E01-BB8C-F300-6874A29C46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231" r="21744"/>
          <a:stretch/>
        </p:blipFill>
        <p:spPr bwMode="auto">
          <a:xfrm>
            <a:off x="1073150" y="2335376"/>
            <a:ext cx="3618492" cy="391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98665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154983"/>
            <a:ext cx="4852988" cy="2043793"/>
          </a:xfrm>
        </p:spPr>
        <p:txBody>
          <a:bodyPr>
            <a:noAutofit/>
          </a:bodyPr>
          <a:lstStyle/>
          <a:p>
            <a:pPr algn="ctr"/>
            <a:r>
              <a:rPr lang="en-US" sz="4400" b="1" dirty="0">
                <a:solidFill>
                  <a:schemeClr val="accent3">
                    <a:lumMod val="40000"/>
                    <a:lumOff val="60000"/>
                  </a:schemeClr>
                </a:solidFill>
              </a:rPr>
              <a:t>The Cursed Tree</a:t>
            </a:r>
            <a:br>
              <a:rPr lang="en-US" sz="5400" b="1" dirty="0">
                <a:solidFill>
                  <a:schemeClr val="accent3">
                    <a:lumMod val="40000"/>
                    <a:lumOff val="60000"/>
                  </a:schemeClr>
                </a:solidFill>
              </a:rPr>
            </a:br>
            <a:r>
              <a:rPr lang="en-US" sz="4400" b="1" dirty="0">
                <a:solidFill>
                  <a:schemeClr val="accent3">
                    <a:lumMod val="40000"/>
                    <a:lumOff val="60000"/>
                  </a:schemeClr>
                </a:solidFill>
              </a:rPr>
              <a:t>Mark 11:12-26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2198776"/>
            <a:ext cx="5043631" cy="4274288"/>
          </a:xfrm>
        </p:spPr>
        <p:txBody>
          <a:bodyPr>
            <a:normAutofit/>
          </a:bodyPr>
          <a:lstStyle/>
          <a:p>
            <a:r>
              <a:rPr lang="en-US" sz="4000" dirty="0"/>
              <a:t>12 And on the morrow, when they were come from Bethany, he was hungry:</a:t>
            </a:r>
          </a:p>
        </p:txBody>
      </p:sp>
      <p:pic>
        <p:nvPicPr>
          <p:cNvPr id="7" name="Picture Placeholder 6">
            <a:extLst>
              <a:ext uri="{FF2B5EF4-FFF2-40B4-BE49-F238E27FC236}">
                <a16:creationId xmlns:a16="http://schemas.microsoft.com/office/drawing/2014/main" id="{2F9F3F3A-28A9-1D26-654F-7B9A18E3504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684541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154983"/>
            <a:ext cx="4852988" cy="2043793"/>
          </a:xfrm>
        </p:spPr>
        <p:txBody>
          <a:bodyPr>
            <a:noAutofit/>
          </a:bodyPr>
          <a:lstStyle/>
          <a:p>
            <a:pPr algn="ctr"/>
            <a:r>
              <a:rPr lang="en-US" sz="4400" b="1" dirty="0">
                <a:solidFill>
                  <a:schemeClr val="accent3">
                    <a:lumMod val="40000"/>
                    <a:lumOff val="60000"/>
                  </a:schemeClr>
                </a:solidFill>
              </a:rPr>
              <a:t>The Cursed Tree</a:t>
            </a:r>
            <a:br>
              <a:rPr lang="en-US" sz="5400" b="1" dirty="0">
                <a:solidFill>
                  <a:schemeClr val="accent3">
                    <a:lumMod val="40000"/>
                    <a:lumOff val="60000"/>
                  </a:schemeClr>
                </a:solidFill>
              </a:rPr>
            </a:br>
            <a:r>
              <a:rPr lang="en-US" sz="4400" b="1" dirty="0">
                <a:solidFill>
                  <a:schemeClr val="accent3">
                    <a:lumMod val="40000"/>
                    <a:lumOff val="60000"/>
                  </a:schemeClr>
                </a:solidFill>
              </a:rPr>
              <a:t>Mark 11:13-26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2198776"/>
            <a:ext cx="5043631" cy="4274288"/>
          </a:xfrm>
        </p:spPr>
        <p:txBody>
          <a:bodyPr>
            <a:normAutofit fontScale="85000" lnSpcReduction="20000"/>
          </a:bodyPr>
          <a:lstStyle/>
          <a:p>
            <a:r>
              <a:rPr lang="en-US" sz="4000" dirty="0"/>
              <a:t>13 And seeing a fig tree afar off having leaves, he came, if haply he might find any thing thereon: and when he came to it, he found nothing but leaves; for the time of figs was not yet.</a:t>
            </a:r>
          </a:p>
        </p:txBody>
      </p:sp>
      <p:pic>
        <p:nvPicPr>
          <p:cNvPr id="12" name="Picture Placeholder 11">
            <a:extLst>
              <a:ext uri="{FF2B5EF4-FFF2-40B4-BE49-F238E27FC236}">
                <a16:creationId xmlns:a16="http://schemas.microsoft.com/office/drawing/2014/main" id="{9EC797BD-D73C-420B-FB19-74A73E962CD5}"/>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2442179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154983"/>
            <a:ext cx="4852988" cy="2043793"/>
          </a:xfrm>
        </p:spPr>
        <p:txBody>
          <a:bodyPr>
            <a:noAutofit/>
          </a:bodyPr>
          <a:lstStyle/>
          <a:p>
            <a:pPr algn="ctr"/>
            <a:r>
              <a:rPr lang="en-US" sz="4400" b="1" dirty="0">
                <a:solidFill>
                  <a:schemeClr val="accent3">
                    <a:lumMod val="40000"/>
                    <a:lumOff val="60000"/>
                  </a:schemeClr>
                </a:solidFill>
              </a:rPr>
              <a:t>The Cursed Tree</a:t>
            </a:r>
            <a:br>
              <a:rPr lang="en-US" sz="5400" b="1" dirty="0">
                <a:solidFill>
                  <a:schemeClr val="accent3">
                    <a:lumMod val="40000"/>
                    <a:lumOff val="60000"/>
                  </a:schemeClr>
                </a:solidFill>
              </a:rPr>
            </a:br>
            <a:r>
              <a:rPr lang="en-US" sz="4400" b="1" dirty="0">
                <a:solidFill>
                  <a:schemeClr val="accent3">
                    <a:lumMod val="40000"/>
                    <a:lumOff val="60000"/>
                  </a:schemeClr>
                </a:solidFill>
              </a:rPr>
              <a:t>Mark 11:14-26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2198776"/>
            <a:ext cx="5043631" cy="4274288"/>
          </a:xfrm>
        </p:spPr>
        <p:txBody>
          <a:bodyPr>
            <a:normAutofit lnSpcReduction="10000"/>
          </a:bodyPr>
          <a:lstStyle/>
          <a:p>
            <a:r>
              <a:rPr lang="en-US" sz="4000" dirty="0"/>
              <a:t>14 And Jesus answered and said unto it, No man eat fruit of thee hereafter for ever. And his disciples heard it.</a:t>
            </a:r>
          </a:p>
        </p:txBody>
      </p:sp>
      <p:pic>
        <p:nvPicPr>
          <p:cNvPr id="7" name="Picture Placeholder 6">
            <a:extLst>
              <a:ext uri="{FF2B5EF4-FFF2-40B4-BE49-F238E27FC236}">
                <a16:creationId xmlns:a16="http://schemas.microsoft.com/office/drawing/2014/main" id="{736D3888-186B-B6A1-6138-57B8823D179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1850996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p:txBody>
          <a:bodyPr/>
          <a:lstStyle/>
          <a:p>
            <a:r>
              <a:rPr lang="en-US" sz="3600" dirty="0">
                <a:solidFill>
                  <a:schemeClr val="tx2">
                    <a:lumMod val="10000"/>
                  </a:schemeClr>
                </a:solidFill>
              </a:rPr>
              <a:t>It was not the season for ripe figs, except in certain localities; and on the highlands about Jerusalem it might truly be said, “The time of figs was not yet.” But in the orchard to which Jesus came, one tree appeared to be in advance of all the others. It was already covered with leaves.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581</a:t>
            </a:r>
          </a:p>
        </p:txBody>
      </p:sp>
    </p:spTree>
    <p:extLst>
      <p:ext uri="{BB962C8B-B14F-4D97-AF65-F5344CB8AC3E}">
        <p14:creationId xmlns:p14="http://schemas.microsoft.com/office/powerpoint/2010/main" val="2649747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p:txBody>
          <a:bodyPr/>
          <a:lstStyle/>
          <a:p>
            <a:r>
              <a:rPr lang="en-US" sz="4000" dirty="0">
                <a:solidFill>
                  <a:schemeClr val="tx2">
                    <a:lumMod val="10000"/>
                  </a:schemeClr>
                </a:solidFill>
              </a:rPr>
              <a:t>It was already covered with leaves. It is the nature of the fig tree that before the leaves open, the growing fruit appears. Therefore this tree in full leaf gave promise of well-developed fruit.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581</a:t>
            </a:r>
          </a:p>
        </p:txBody>
      </p:sp>
    </p:spTree>
    <p:extLst>
      <p:ext uri="{BB962C8B-B14F-4D97-AF65-F5344CB8AC3E}">
        <p14:creationId xmlns:p14="http://schemas.microsoft.com/office/powerpoint/2010/main" val="14414016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4000" dirty="0">
                <a:solidFill>
                  <a:schemeClr val="tx2">
                    <a:lumMod val="10000"/>
                  </a:schemeClr>
                </a:solidFill>
              </a:rPr>
              <a:t>But its appearance was deceptive. Upon searching its branches, from the lowest bough to the topmost twig, Jesus found “nothing but leaves.” It was a mass of pretentious foliage, nothing more.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581</a:t>
            </a:r>
          </a:p>
        </p:txBody>
      </p:sp>
    </p:spTree>
    <p:extLst>
      <p:ext uri="{BB962C8B-B14F-4D97-AF65-F5344CB8AC3E}">
        <p14:creationId xmlns:p14="http://schemas.microsoft.com/office/powerpoint/2010/main" val="17118021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4000" dirty="0">
                <a:solidFill>
                  <a:schemeClr val="tx2">
                    <a:lumMod val="10000"/>
                  </a:schemeClr>
                </a:solidFill>
              </a:rPr>
              <a:t>Christ's act in cursing the fig tree had astonished the disciples. It seemed to them unlike His ways and works. Often they had heard Him declare that He came not to condemn the world, but that the world through Him might be saved.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582</a:t>
            </a:r>
          </a:p>
        </p:txBody>
      </p:sp>
    </p:spTree>
    <p:extLst>
      <p:ext uri="{BB962C8B-B14F-4D97-AF65-F5344CB8AC3E}">
        <p14:creationId xmlns:p14="http://schemas.microsoft.com/office/powerpoint/2010/main" val="9298246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4000" dirty="0">
                <a:solidFill>
                  <a:schemeClr val="tx2">
                    <a:lumMod val="10000"/>
                  </a:schemeClr>
                </a:solidFill>
              </a:rPr>
              <a:t>They remembered His words, “The Son of man is not come to destroy men's lives, but to save them.” Luke 9:56. His wonderful works had been done to restore, never to destroy.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582</a:t>
            </a:r>
          </a:p>
        </p:txBody>
      </p:sp>
    </p:spTree>
    <p:extLst>
      <p:ext uri="{BB962C8B-B14F-4D97-AF65-F5344CB8AC3E}">
        <p14:creationId xmlns:p14="http://schemas.microsoft.com/office/powerpoint/2010/main" val="188977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The Triumphal Entry</a:t>
            </a:r>
            <a:br>
              <a:rPr lang="en-US" sz="5400" b="1" dirty="0">
                <a:solidFill>
                  <a:schemeClr val="accent3">
                    <a:lumMod val="40000"/>
                    <a:lumOff val="60000"/>
                  </a:schemeClr>
                </a:solidFill>
              </a:rPr>
            </a:br>
            <a:r>
              <a:rPr lang="en-US" sz="4400" b="1" dirty="0">
                <a:solidFill>
                  <a:schemeClr val="accent3">
                    <a:lumMod val="40000"/>
                    <a:lumOff val="60000"/>
                  </a:schemeClr>
                </a:solidFill>
              </a:rPr>
              <a:t>Mark 11:2-11</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fontScale="85000" lnSpcReduction="20000"/>
          </a:bodyPr>
          <a:lstStyle/>
          <a:p>
            <a:r>
              <a:rPr lang="en-US" sz="4400" dirty="0"/>
              <a:t>2 And saith unto them, Go your way into the village over against you: and as soon as ye be entered into it, ye shall find a colt tied, whereon never man sat; loose him, and bring him.</a:t>
            </a:r>
          </a:p>
        </p:txBody>
      </p:sp>
      <p:pic>
        <p:nvPicPr>
          <p:cNvPr id="8" name="Picture Placeholder 7">
            <a:extLst>
              <a:ext uri="{FF2B5EF4-FFF2-40B4-BE49-F238E27FC236}">
                <a16:creationId xmlns:a16="http://schemas.microsoft.com/office/drawing/2014/main" id="{7D98702F-DAB1-D78F-BCD2-93DC8D5A7D7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28655259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4400" dirty="0">
                <a:solidFill>
                  <a:schemeClr val="tx2">
                    <a:lumMod val="10000"/>
                  </a:schemeClr>
                </a:solidFill>
              </a:rPr>
              <a:t>The disciples had known Him only as the Restorer, the Healer. This act stood alone. What was its purpose? they questioned.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582</a:t>
            </a:r>
          </a:p>
        </p:txBody>
      </p:sp>
    </p:spTree>
    <p:extLst>
      <p:ext uri="{BB962C8B-B14F-4D97-AF65-F5344CB8AC3E}">
        <p14:creationId xmlns:p14="http://schemas.microsoft.com/office/powerpoint/2010/main" val="33934171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154983"/>
            <a:ext cx="4852988" cy="1800817"/>
          </a:xfrm>
        </p:spPr>
        <p:txBody>
          <a:bodyPr>
            <a:noAutofit/>
          </a:bodyPr>
          <a:lstStyle/>
          <a:p>
            <a:pPr algn="ctr"/>
            <a:r>
              <a:rPr lang="en-US" sz="4400" b="1" dirty="0">
                <a:solidFill>
                  <a:schemeClr val="accent3">
                    <a:lumMod val="40000"/>
                    <a:lumOff val="60000"/>
                  </a:schemeClr>
                </a:solidFill>
              </a:rPr>
              <a:t>The Cursed Tree</a:t>
            </a:r>
            <a:br>
              <a:rPr lang="en-US" sz="5400" b="1" dirty="0">
                <a:solidFill>
                  <a:schemeClr val="accent3">
                    <a:lumMod val="40000"/>
                    <a:lumOff val="60000"/>
                  </a:schemeClr>
                </a:solidFill>
              </a:rPr>
            </a:br>
            <a:r>
              <a:rPr lang="en-US" sz="4400" b="1" dirty="0">
                <a:solidFill>
                  <a:schemeClr val="accent3">
                    <a:lumMod val="40000"/>
                    <a:lumOff val="60000"/>
                  </a:schemeClr>
                </a:solidFill>
              </a:rPr>
              <a:t>Mark 11:15-26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1955800"/>
            <a:ext cx="5043631" cy="4517264"/>
          </a:xfrm>
        </p:spPr>
        <p:txBody>
          <a:bodyPr>
            <a:normAutofit fontScale="77500" lnSpcReduction="20000"/>
          </a:bodyPr>
          <a:lstStyle/>
          <a:p>
            <a:r>
              <a:rPr lang="en-US" sz="4000" dirty="0"/>
              <a:t>15 And they come to Jerusalem: and Jesus went into the temple, and began to cast out them that sold and bought in the temple, and overthrew the tables of the moneychangers, and the seats of them that sold doves;</a:t>
            </a:r>
          </a:p>
        </p:txBody>
      </p:sp>
      <p:pic>
        <p:nvPicPr>
          <p:cNvPr id="8" name="Picture Placeholder 7">
            <a:extLst>
              <a:ext uri="{FF2B5EF4-FFF2-40B4-BE49-F238E27FC236}">
                <a16:creationId xmlns:a16="http://schemas.microsoft.com/office/drawing/2014/main" id="{4A3CAEDF-0E82-38D4-1631-FCAFE248472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702817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154983"/>
            <a:ext cx="4852988" cy="2043793"/>
          </a:xfrm>
        </p:spPr>
        <p:txBody>
          <a:bodyPr>
            <a:noAutofit/>
          </a:bodyPr>
          <a:lstStyle/>
          <a:p>
            <a:pPr algn="ctr"/>
            <a:r>
              <a:rPr lang="en-US" sz="4400" b="1" dirty="0">
                <a:solidFill>
                  <a:schemeClr val="accent3">
                    <a:lumMod val="40000"/>
                    <a:lumOff val="60000"/>
                  </a:schemeClr>
                </a:solidFill>
              </a:rPr>
              <a:t>The Cursed Tree</a:t>
            </a:r>
            <a:br>
              <a:rPr lang="en-US" sz="5400" b="1" dirty="0">
                <a:solidFill>
                  <a:schemeClr val="accent3">
                    <a:lumMod val="40000"/>
                    <a:lumOff val="60000"/>
                  </a:schemeClr>
                </a:solidFill>
              </a:rPr>
            </a:br>
            <a:r>
              <a:rPr lang="en-US" sz="4400" b="1" dirty="0">
                <a:solidFill>
                  <a:schemeClr val="accent3">
                    <a:lumMod val="40000"/>
                    <a:lumOff val="60000"/>
                  </a:schemeClr>
                </a:solidFill>
              </a:rPr>
              <a:t>Mark 11:16-26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2198776"/>
            <a:ext cx="5043631" cy="4274288"/>
          </a:xfrm>
        </p:spPr>
        <p:txBody>
          <a:bodyPr>
            <a:normAutofit/>
          </a:bodyPr>
          <a:lstStyle/>
          <a:p>
            <a:r>
              <a:rPr lang="en-US" sz="4000" dirty="0"/>
              <a:t>16 And would not suffer that any man should carry any vessel through the temple.</a:t>
            </a:r>
          </a:p>
        </p:txBody>
      </p:sp>
      <p:pic>
        <p:nvPicPr>
          <p:cNvPr id="6" name="Picture Placeholder 5">
            <a:extLst>
              <a:ext uri="{FF2B5EF4-FFF2-40B4-BE49-F238E27FC236}">
                <a16:creationId xmlns:a16="http://schemas.microsoft.com/office/drawing/2014/main" id="{3EB87D35-1EEE-6C61-0A97-D91E0143D55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1815800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154983"/>
            <a:ext cx="4852988" cy="2043793"/>
          </a:xfrm>
        </p:spPr>
        <p:txBody>
          <a:bodyPr>
            <a:noAutofit/>
          </a:bodyPr>
          <a:lstStyle/>
          <a:p>
            <a:pPr algn="ctr"/>
            <a:r>
              <a:rPr lang="en-US" sz="4400" b="1" dirty="0">
                <a:solidFill>
                  <a:schemeClr val="accent3">
                    <a:lumMod val="40000"/>
                    <a:lumOff val="60000"/>
                  </a:schemeClr>
                </a:solidFill>
              </a:rPr>
              <a:t>The Cursed Tree</a:t>
            </a:r>
            <a:br>
              <a:rPr lang="en-US" sz="5400" b="1" dirty="0">
                <a:solidFill>
                  <a:schemeClr val="accent3">
                    <a:lumMod val="40000"/>
                    <a:lumOff val="60000"/>
                  </a:schemeClr>
                </a:solidFill>
              </a:rPr>
            </a:br>
            <a:r>
              <a:rPr lang="en-US" sz="4400" b="1" dirty="0">
                <a:solidFill>
                  <a:schemeClr val="accent3">
                    <a:lumMod val="40000"/>
                    <a:lumOff val="60000"/>
                  </a:schemeClr>
                </a:solidFill>
              </a:rPr>
              <a:t>Mark 11:17-26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2198776"/>
            <a:ext cx="5043631" cy="4274288"/>
          </a:xfrm>
        </p:spPr>
        <p:txBody>
          <a:bodyPr>
            <a:normAutofit fontScale="92500" lnSpcReduction="10000"/>
          </a:bodyPr>
          <a:lstStyle/>
          <a:p>
            <a:r>
              <a:rPr lang="en-US" sz="4000" dirty="0"/>
              <a:t>17 And he taught, saying unto them, Is it not written, My house shall be called of all nations the house of prayer? but ye have made it a den of thieves.</a:t>
            </a:r>
          </a:p>
        </p:txBody>
      </p:sp>
      <p:pic>
        <p:nvPicPr>
          <p:cNvPr id="6" name="Picture Placeholder 5">
            <a:extLst>
              <a:ext uri="{FF2B5EF4-FFF2-40B4-BE49-F238E27FC236}">
                <a16:creationId xmlns:a16="http://schemas.microsoft.com/office/drawing/2014/main" id="{C7B4E650-D981-52BB-3D5E-08662E18DB8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30890907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154983"/>
            <a:ext cx="4852988" cy="2043793"/>
          </a:xfrm>
        </p:spPr>
        <p:txBody>
          <a:bodyPr>
            <a:noAutofit/>
          </a:bodyPr>
          <a:lstStyle/>
          <a:p>
            <a:pPr algn="ctr"/>
            <a:r>
              <a:rPr lang="en-US" sz="4400" b="1" dirty="0">
                <a:solidFill>
                  <a:schemeClr val="accent3">
                    <a:lumMod val="40000"/>
                    <a:lumOff val="60000"/>
                  </a:schemeClr>
                </a:solidFill>
              </a:rPr>
              <a:t>The Cursed Tree</a:t>
            </a:r>
            <a:br>
              <a:rPr lang="en-US" sz="5400" b="1" dirty="0">
                <a:solidFill>
                  <a:schemeClr val="accent3">
                    <a:lumMod val="40000"/>
                    <a:lumOff val="60000"/>
                  </a:schemeClr>
                </a:solidFill>
              </a:rPr>
            </a:br>
            <a:r>
              <a:rPr lang="en-US" sz="4400" b="1" dirty="0">
                <a:solidFill>
                  <a:schemeClr val="accent3">
                    <a:lumMod val="40000"/>
                    <a:lumOff val="60000"/>
                  </a:schemeClr>
                </a:solidFill>
              </a:rPr>
              <a:t>Mark 11:18-26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2198776"/>
            <a:ext cx="5043631" cy="4274288"/>
          </a:xfrm>
        </p:spPr>
        <p:txBody>
          <a:bodyPr>
            <a:normAutofit fontScale="92500" lnSpcReduction="20000"/>
          </a:bodyPr>
          <a:lstStyle/>
          <a:p>
            <a:r>
              <a:rPr lang="en-US" sz="4000" dirty="0"/>
              <a:t>18 And the scribes and chief priests heard it, and sought how they might destroy him: for they feared him, because all the people was astonished at his doctrine.</a:t>
            </a:r>
          </a:p>
        </p:txBody>
      </p:sp>
      <p:pic>
        <p:nvPicPr>
          <p:cNvPr id="6" name="Picture Placeholder 5">
            <a:extLst>
              <a:ext uri="{FF2B5EF4-FFF2-40B4-BE49-F238E27FC236}">
                <a16:creationId xmlns:a16="http://schemas.microsoft.com/office/drawing/2014/main" id="{719CCB73-DCD4-86E8-98C4-2F145C3A3B1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29810111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BE655-7575-D664-DB1F-AF2C4A1BC252}"/>
              </a:ext>
            </a:extLst>
          </p:cNvPr>
          <p:cNvSpPr>
            <a:spLocks noGrp="1"/>
          </p:cNvSpPr>
          <p:nvPr>
            <p:ph type="title"/>
          </p:nvPr>
        </p:nvSpPr>
        <p:spPr>
          <a:xfrm>
            <a:off x="810000" y="178421"/>
            <a:ext cx="10571998" cy="1471959"/>
          </a:xfrm>
          <a:noFill/>
        </p:spPr>
        <p:txBody>
          <a:bodyPr/>
          <a:lstStyle/>
          <a:p>
            <a:r>
              <a:rPr lang="en-US" sz="4800" dirty="0"/>
              <a:t>SDABC </a:t>
            </a:r>
            <a:br>
              <a:rPr lang="en-US" sz="4800" dirty="0"/>
            </a:br>
            <a:r>
              <a:rPr lang="en-US" sz="4800" dirty="0">
                <a:solidFill>
                  <a:schemeClr val="bg2">
                    <a:lumMod val="75000"/>
                  </a:schemeClr>
                </a:solidFill>
              </a:rPr>
              <a:t>On Matthew 21:14</a:t>
            </a:r>
            <a:endParaRPr lang="en-US" dirty="0">
              <a:solidFill>
                <a:schemeClr val="bg2">
                  <a:lumMod val="75000"/>
                </a:schemeClr>
              </a:solidFill>
            </a:endParaRPr>
          </a:p>
        </p:txBody>
      </p:sp>
      <p:sp>
        <p:nvSpPr>
          <p:cNvPr id="3" name="Content Placeholder 2">
            <a:extLst>
              <a:ext uri="{FF2B5EF4-FFF2-40B4-BE49-F238E27FC236}">
                <a16:creationId xmlns:a16="http://schemas.microsoft.com/office/drawing/2014/main" id="{A8FCB9FA-847B-D7CC-3505-A8B95992BB33}"/>
              </a:ext>
            </a:extLst>
          </p:cNvPr>
          <p:cNvSpPr>
            <a:spLocks noGrp="1"/>
          </p:cNvSpPr>
          <p:nvPr>
            <p:ph idx="1"/>
          </p:nvPr>
        </p:nvSpPr>
        <p:spPr>
          <a:xfrm>
            <a:off x="818712" y="2222287"/>
            <a:ext cx="10554574" cy="4011245"/>
          </a:xfrm>
        </p:spPr>
        <p:txBody>
          <a:bodyPr>
            <a:normAutofit fontScale="85000" lnSpcReduction="20000"/>
          </a:bodyPr>
          <a:lstStyle/>
          <a:p>
            <a:pPr marL="0" indent="0">
              <a:buNone/>
            </a:pPr>
            <a:r>
              <a:rPr lang="en-US" sz="4000" dirty="0"/>
              <a:t>“In the triumphal procession the day before, the trophies that Jesus’ healing power had rescued from the oppression of Satan had marched along shouting the Savior’s praises. As Jesus set about healing those who now flocked to Him in the Temple courts, He gave a practical demonstration of the truth that the Temple had been ordained of God to serve man’s need, not his greed.”</a:t>
            </a:r>
          </a:p>
        </p:txBody>
      </p:sp>
    </p:spTree>
    <p:extLst>
      <p:ext uri="{BB962C8B-B14F-4D97-AF65-F5344CB8AC3E}">
        <p14:creationId xmlns:p14="http://schemas.microsoft.com/office/powerpoint/2010/main" val="18494741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BE655-7575-D664-DB1F-AF2C4A1BC252}"/>
              </a:ext>
            </a:extLst>
          </p:cNvPr>
          <p:cNvSpPr>
            <a:spLocks noGrp="1"/>
          </p:cNvSpPr>
          <p:nvPr>
            <p:ph type="title"/>
          </p:nvPr>
        </p:nvSpPr>
        <p:spPr>
          <a:xfrm>
            <a:off x="810000" y="178421"/>
            <a:ext cx="10571998" cy="1471959"/>
          </a:xfrm>
          <a:noFill/>
        </p:spPr>
        <p:txBody>
          <a:bodyPr/>
          <a:lstStyle/>
          <a:p>
            <a:r>
              <a:rPr lang="en-US" sz="4800" dirty="0"/>
              <a:t>SDABC </a:t>
            </a:r>
            <a:br>
              <a:rPr lang="en-US" sz="4800" dirty="0"/>
            </a:br>
            <a:r>
              <a:rPr lang="en-US" sz="4800" dirty="0">
                <a:solidFill>
                  <a:schemeClr val="bg2">
                    <a:lumMod val="75000"/>
                  </a:schemeClr>
                </a:solidFill>
              </a:rPr>
              <a:t>On Matthew 21:14</a:t>
            </a:r>
            <a:endParaRPr lang="en-US" dirty="0">
              <a:solidFill>
                <a:schemeClr val="bg2">
                  <a:lumMod val="75000"/>
                </a:schemeClr>
              </a:solidFill>
            </a:endParaRPr>
          </a:p>
        </p:txBody>
      </p:sp>
      <p:sp>
        <p:nvSpPr>
          <p:cNvPr id="3" name="Content Placeholder 2">
            <a:extLst>
              <a:ext uri="{FF2B5EF4-FFF2-40B4-BE49-F238E27FC236}">
                <a16:creationId xmlns:a16="http://schemas.microsoft.com/office/drawing/2014/main" id="{A8FCB9FA-847B-D7CC-3505-A8B95992BB33}"/>
              </a:ext>
            </a:extLst>
          </p:cNvPr>
          <p:cNvSpPr>
            <a:spLocks noGrp="1"/>
          </p:cNvSpPr>
          <p:nvPr>
            <p:ph idx="1"/>
          </p:nvPr>
        </p:nvSpPr>
        <p:spPr>
          <a:xfrm>
            <a:off x="818712" y="2222287"/>
            <a:ext cx="10554574" cy="4011245"/>
          </a:xfrm>
        </p:spPr>
        <p:txBody>
          <a:bodyPr>
            <a:normAutofit fontScale="85000" lnSpcReduction="10000"/>
          </a:bodyPr>
          <a:lstStyle/>
          <a:p>
            <a:pPr marL="0" indent="0">
              <a:buNone/>
            </a:pPr>
            <a:r>
              <a:rPr lang="en-US" sz="4000" dirty="0"/>
              <a:t>“It seems that for a brief time Jesus was in complete control of the Temple, and during the time demonstrated, in part, how these sacred precincts should be used. He had come to earth that men “might have life, and that they might have it more abundantly,” not that they might sacrifice more abundantly or make profits more abundantly.”</a:t>
            </a:r>
          </a:p>
        </p:txBody>
      </p:sp>
    </p:spTree>
    <p:extLst>
      <p:ext uri="{BB962C8B-B14F-4D97-AF65-F5344CB8AC3E}">
        <p14:creationId xmlns:p14="http://schemas.microsoft.com/office/powerpoint/2010/main" val="35260427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154983"/>
            <a:ext cx="4852988" cy="2043793"/>
          </a:xfrm>
        </p:spPr>
        <p:txBody>
          <a:bodyPr>
            <a:noAutofit/>
          </a:bodyPr>
          <a:lstStyle/>
          <a:p>
            <a:pPr algn="ctr"/>
            <a:r>
              <a:rPr lang="en-US" sz="4400" b="1" dirty="0">
                <a:solidFill>
                  <a:schemeClr val="accent3">
                    <a:lumMod val="40000"/>
                    <a:lumOff val="60000"/>
                  </a:schemeClr>
                </a:solidFill>
              </a:rPr>
              <a:t>The Cursed Tree</a:t>
            </a:r>
            <a:br>
              <a:rPr lang="en-US" sz="5400" b="1" dirty="0">
                <a:solidFill>
                  <a:schemeClr val="accent3">
                    <a:lumMod val="40000"/>
                    <a:lumOff val="60000"/>
                  </a:schemeClr>
                </a:solidFill>
              </a:rPr>
            </a:br>
            <a:r>
              <a:rPr lang="en-US" sz="4400" b="1" dirty="0">
                <a:solidFill>
                  <a:schemeClr val="accent3">
                    <a:lumMod val="40000"/>
                    <a:lumOff val="60000"/>
                  </a:schemeClr>
                </a:solidFill>
              </a:rPr>
              <a:t>Mark 11:19-26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2198776"/>
            <a:ext cx="5043631" cy="4274288"/>
          </a:xfrm>
        </p:spPr>
        <p:txBody>
          <a:bodyPr>
            <a:normAutofit/>
          </a:bodyPr>
          <a:lstStyle/>
          <a:p>
            <a:r>
              <a:rPr lang="en-US" sz="4000" dirty="0"/>
              <a:t>19 And when even was come, he went out of the city.</a:t>
            </a:r>
          </a:p>
        </p:txBody>
      </p:sp>
      <p:pic>
        <p:nvPicPr>
          <p:cNvPr id="16" name="Picture Placeholder 15">
            <a:extLst>
              <a:ext uri="{FF2B5EF4-FFF2-40B4-BE49-F238E27FC236}">
                <a16:creationId xmlns:a16="http://schemas.microsoft.com/office/drawing/2014/main" id="{855BC782-EC65-FDF9-EDD3-ABDB9FD9D4B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841" r="27509"/>
          <a:stretch/>
        </p:blipFill>
        <p:spPr>
          <a:xfrm>
            <a:off x="6098117" y="0"/>
            <a:ext cx="6093883" cy="6858000"/>
          </a:xfrm>
        </p:spPr>
      </p:pic>
    </p:spTree>
    <p:extLst>
      <p:ext uri="{BB962C8B-B14F-4D97-AF65-F5344CB8AC3E}">
        <p14:creationId xmlns:p14="http://schemas.microsoft.com/office/powerpoint/2010/main" val="11355120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154983"/>
            <a:ext cx="4852988" cy="2043793"/>
          </a:xfrm>
        </p:spPr>
        <p:txBody>
          <a:bodyPr>
            <a:noAutofit/>
          </a:bodyPr>
          <a:lstStyle/>
          <a:p>
            <a:pPr algn="ctr"/>
            <a:r>
              <a:rPr lang="en-US" sz="4400" b="1" dirty="0">
                <a:solidFill>
                  <a:schemeClr val="accent3">
                    <a:lumMod val="40000"/>
                    <a:lumOff val="60000"/>
                  </a:schemeClr>
                </a:solidFill>
              </a:rPr>
              <a:t>The Cursed Tree</a:t>
            </a:r>
            <a:br>
              <a:rPr lang="en-US" sz="5400" b="1" dirty="0">
                <a:solidFill>
                  <a:schemeClr val="accent3">
                    <a:lumMod val="40000"/>
                    <a:lumOff val="60000"/>
                  </a:schemeClr>
                </a:solidFill>
              </a:rPr>
            </a:br>
            <a:r>
              <a:rPr lang="en-US" sz="4400" b="1" dirty="0">
                <a:solidFill>
                  <a:schemeClr val="accent3">
                    <a:lumMod val="40000"/>
                    <a:lumOff val="60000"/>
                  </a:schemeClr>
                </a:solidFill>
              </a:rPr>
              <a:t>Mark 11:20-26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2198776"/>
            <a:ext cx="5043631" cy="4274288"/>
          </a:xfrm>
        </p:spPr>
        <p:txBody>
          <a:bodyPr>
            <a:normAutofit/>
          </a:bodyPr>
          <a:lstStyle/>
          <a:p>
            <a:r>
              <a:rPr lang="en-US" sz="4000" dirty="0"/>
              <a:t>20 And in the morning, as they passed by, they saw the fig tree dried up from the roots.</a:t>
            </a:r>
          </a:p>
        </p:txBody>
      </p:sp>
      <p:pic>
        <p:nvPicPr>
          <p:cNvPr id="6" name="Picture Placeholder 5">
            <a:extLst>
              <a:ext uri="{FF2B5EF4-FFF2-40B4-BE49-F238E27FC236}">
                <a16:creationId xmlns:a16="http://schemas.microsoft.com/office/drawing/2014/main" id="{04D55B85-D05E-8C66-6C8C-73DE143556D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3350"/>
          <a:stretch/>
        </p:blipFill>
        <p:spPr>
          <a:xfrm>
            <a:off x="6098117" y="0"/>
            <a:ext cx="6093883" cy="6858000"/>
          </a:xfrm>
        </p:spPr>
      </p:pic>
    </p:spTree>
    <p:extLst>
      <p:ext uri="{BB962C8B-B14F-4D97-AF65-F5344CB8AC3E}">
        <p14:creationId xmlns:p14="http://schemas.microsoft.com/office/powerpoint/2010/main" val="137830921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154983"/>
            <a:ext cx="4852988" cy="2043793"/>
          </a:xfrm>
        </p:spPr>
        <p:txBody>
          <a:bodyPr>
            <a:noAutofit/>
          </a:bodyPr>
          <a:lstStyle/>
          <a:p>
            <a:pPr algn="ctr"/>
            <a:r>
              <a:rPr lang="en-US" sz="4400" b="1" dirty="0">
                <a:solidFill>
                  <a:schemeClr val="accent3">
                    <a:lumMod val="40000"/>
                    <a:lumOff val="60000"/>
                  </a:schemeClr>
                </a:solidFill>
              </a:rPr>
              <a:t>The Cursed Tree</a:t>
            </a:r>
            <a:br>
              <a:rPr lang="en-US" sz="5400" b="1" dirty="0">
                <a:solidFill>
                  <a:schemeClr val="accent3">
                    <a:lumMod val="40000"/>
                    <a:lumOff val="60000"/>
                  </a:schemeClr>
                </a:solidFill>
              </a:rPr>
            </a:br>
            <a:r>
              <a:rPr lang="en-US" sz="4400" b="1" dirty="0">
                <a:solidFill>
                  <a:schemeClr val="accent3">
                    <a:lumMod val="40000"/>
                    <a:lumOff val="60000"/>
                  </a:schemeClr>
                </a:solidFill>
              </a:rPr>
              <a:t>Mark 11:21-26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2198776"/>
            <a:ext cx="5043631" cy="4274288"/>
          </a:xfrm>
        </p:spPr>
        <p:txBody>
          <a:bodyPr>
            <a:normAutofit fontScale="92500"/>
          </a:bodyPr>
          <a:lstStyle/>
          <a:p>
            <a:r>
              <a:rPr lang="en-US" sz="4000" dirty="0"/>
              <a:t>21 And Peter calling to remembrance saith unto him, Master, behold, the fig tree which thou </a:t>
            </a:r>
            <a:r>
              <a:rPr lang="en-US" sz="4000" dirty="0" err="1"/>
              <a:t>cursedst</a:t>
            </a:r>
            <a:r>
              <a:rPr lang="en-US" sz="4000" dirty="0"/>
              <a:t> is withered away.</a:t>
            </a:r>
          </a:p>
        </p:txBody>
      </p:sp>
      <p:pic>
        <p:nvPicPr>
          <p:cNvPr id="6" name="Picture Placeholder 5">
            <a:extLst>
              <a:ext uri="{FF2B5EF4-FFF2-40B4-BE49-F238E27FC236}">
                <a16:creationId xmlns:a16="http://schemas.microsoft.com/office/drawing/2014/main" id="{F2161553-FA99-632B-6F67-886B62500DD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22" r="30728"/>
          <a:stretch/>
        </p:blipFill>
        <p:spPr>
          <a:xfrm>
            <a:off x="6098117" y="0"/>
            <a:ext cx="6093883" cy="6858000"/>
          </a:xfrm>
        </p:spPr>
      </p:pic>
    </p:spTree>
    <p:extLst>
      <p:ext uri="{BB962C8B-B14F-4D97-AF65-F5344CB8AC3E}">
        <p14:creationId xmlns:p14="http://schemas.microsoft.com/office/powerpoint/2010/main" val="25515224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The Triumphal Entry</a:t>
            </a:r>
            <a:br>
              <a:rPr lang="en-US" sz="5400" b="1" dirty="0">
                <a:solidFill>
                  <a:schemeClr val="accent3">
                    <a:lumMod val="40000"/>
                    <a:lumOff val="60000"/>
                  </a:schemeClr>
                </a:solidFill>
              </a:rPr>
            </a:br>
            <a:r>
              <a:rPr lang="en-US" sz="4400" b="1" dirty="0">
                <a:solidFill>
                  <a:schemeClr val="accent3">
                    <a:lumMod val="40000"/>
                    <a:lumOff val="60000"/>
                  </a:schemeClr>
                </a:solidFill>
              </a:rPr>
              <a:t>Mark 11:3-11</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lnSpcReduction="10000"/>
          </a:bodyPr>
          <a:lstStyle/>
          <a:p>
            <a:r>
              <a:rPr lang="en-US" sz="4400" dirty="0"/>
              <a:t>3 And if any man say unto you, Why do ye this? say ye that the Lord hath need of him; and straightway he will send him hither.</a:t>
            </a:r>
          </a:p>
        </p:txBody>
      </p:sp>
      <p:pic>
        <p:nvPicPr>
          <p:cNvPr id="7" name="Picture Placeholder 6">
            <a:extLst>
              <a:ext uri="{FF2B5EF4-FFF2-40B4-BE49-F238E27FC236}">
                <a16:creationId xmlns:a16="http://schemas.microsoft.com/office/drawing/2014/main" id="{6E8F4ACD-1968-B321-5CC3-799F39A5C01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313109622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4400" dirty="0">
                <a:solidFill>
                  <a:schemeClr val="tx2">
                    <a:lumMod val="10000"/>
                  </a:schemeClr>
                </a:solidFill>
              </a:rPr>
              <a:t>The cursing of the fig tree was an acted parable. That barren tree, flaunting its pretentious foliage in the very face of Christ, was a symbol of the Jewish nation.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582</a:t>
            </a:r>
          </a:p>
        </p:txBody>
      </p:sp>
    </p:spTree>
    <p:extLst>
      <p:ext uri="{BB962C8B-B14F-4D97-AF65-F5344CB8AC3E}">
        <p14:creationId xmlns:p14="http://schemas.microsoft.com/office/powerpoint/2010/main" val="14615842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266700"/>
            <a:ext cx="10572000" cy="4153499"/>
          </a:xfrm>
        </p:spPr>
        <p:txBody>
          <a:bodyPr/>
          <a:lstStyle/>
          <a:p>
            <a:r>
              <a:rPr lang="en-US" sz="4400" dirty="0">
                <a:solidFill>
                  <a:schemeClr val="tx2">
                    <a:lumMod val="10000"/>
                  </a:schemeClr>
                </a:solidFill>
              </a:rPr>
              <a:t>The </a:t>
            </a:r>
            <a:r>
              <a:rPr lang="en-US" sz="4400" dirty="0" err="1">
                <a:solidFill>
                  <a:schemeClr val="tx2">
                    <a:lumMod val="10000"/>
                  </a:schemeClr>
                </a:solidFill>
              </a:rPr>
              <a:t>Saviour</a:t>
            </a:r>
            <a:r>
              <a:rPr lang="en-US" sz="4400" dirty="0">
                <a:solidFill>
                  <a:schemeClr val="tx2">
                    <a:lumMod val="10000"/>
                  </a:schemeClr>
                </a:solidFill>
              </a:rPr>
              <a:t> desired to make plain to His disciples the cause and the certainty of Israel's doom. For this purpose He invested the tree with moral qualities, and made it the expositor of divine truth.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582</a:t>
            </a:r>
          </a:p>
        </p:txBody>
      </p:sp>
    </p:spTree>
    <p:extLst>
      <p:ext uri="{BB962C8B-B14F-4D97-AF65-F5344CB8AC3E}">
        <p14:creationId xmlns:p14="http://schemas.microsoft.com/office/powerpoint/2010/main" val="41633304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367991"/>
            <a:ext cx="10572000" cy="4052208"/>
          </a:xfrm>
        </p:spPr>
        <p:txBody>
          <a:bodyPr/>
          <a:lstStyle/>
          <a:p>
            <a:r>
              <a:rPr lang="en-US" sz="4400" dirty="0">
                <a:solidFill>
                  <a:schemeClr val="tx2">
                    <a:lumMod val="10000"/>
                  </a:schemeClr>
                </a:solidFill>
              </a:rPr>
              <a:t>The Jews stood forth distinct from all other nations, professing allegiance to God. They had been specially favored by Him, and they laid claim to righteousness above every other people.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582</a:t>
            </a:r>
          </a:p>
        </p:txBody>
      </p:sp>
    </p:spTree>
    <p:extLst>
      <p:ext uri="{BB962C8B-B14F-4D97-AF65-F5344CB8AC3E}">
        <p14:creationId xmlns:p14="http://schemas.microsoft.com/office/powerpoint/2010/main" val="33930799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4400" dirty="0">
                <a:solidFill>
                  <a:schemeClr val="tx2">
                    <a:lumMod val="10000"/>
                  </a:schemeClr>
                </a:solidFill>
              </a:rPr>
              <a:t>But they were corrupted by the love of the world and the greed of gain. They boasted of their knowledge, but they were ignorant of the requirements of God, and were full of hypocrisy.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582</a:t>
            </a:r>
          </a:p>
        </p:txBody>
      </p:sp>
    </p:spTree>
    <p:extLst>
      <p:ext uri="{BB962C8B-B14F-4D97-AF65-F5344CB8AC3E}">
        <p14:creationId xmlns:p14="http://schemas.microsoft.com/office/powerpoint/2010/main" val="7802567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4400" dirty="0">
                <a:solidFill>
                  <a:schemeClr val="tx2">
                    <a:lumMod val="10000"/>
                  </a:schemeClr>
                </a:solidFill>
              </a:rPr>
              <a:t>Like the barren tree, they spread their pretentious branches aloft, luxuriant in appearance, and beautiful to the eye, but they yielded “nothing but leaves.”</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582</a:t>
            </a:r>
          </a:p>
        </p:txBody>
      </p:sp>
    </p:spTree>
    <p:extLst>
      <p:ext uri="{BB962C8B-B14F-4D97-AF65-F5344CB8AC3E}">
        <p14:creationId xmlns:p14="http://schemas.microsoft.com/office/powerpoint/2010/main" val="22344802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4400" dirty="0">
                <a:solidFill>
                  <a:schemeClr val="tx2">
                    <a:lumMod val="10000"/>
                  </a:schemeClr>
                </a:solidFill>
              </a:rPr>
              <a:t>The Jewish religion, with its magnificent temple, its sacred altars, its mitered priests and impressive ceremonies, was indeed fair in outward appearance, but humility, love, and benevolence were lacking.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582</a:t>
            </a:r>
          </a:p>
        </p:txBody>
      </p:sp>
    </p:spTree>
    <p:extLst>
      <p:ext uri="{BB962C8B-B14F-4D97-AF65-F5344CB8AC3E}">
        <p14:creationId xmlns:p14="http://schemas.microsoft.com/office/powerpoint/2010/main" val="242208460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4400" dirty="0">
                <a:solidFill>
                  <a:schemeClr val="tx2">
                    <a:lumMod val="10000"/>
                  </a:schemeClr>
                </a:solidFill>
              </a:rPr>
              <a:t>All the trees in the fig orchard were destitute of fruit; but the leafless trees raised no expectation, and caused no disappointment. By these trees the Gentiles were represented.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583</a:t>
            </a:r>
          </a:p>
        </p:txBody>
      </p:sp>
    </p:spTree>
    <p:extLst>
      <p:ext uri="{BB962C8B-B14F-4D97-AF65-F5344CB8AC3E}">
        <p14:creationId xmlns:p14="http://schemas.microsoft.com/office/powerpoint/2010/main" val="5067247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4400" dirty="0">
                <a:solidFill>
                  <a:schemeClr val="tx2">
                    <a:lumMod val="10000"/>
                  </a:schemeClr>
                </a:solidFill>
              </a:rPr>
              <a:t>They were as destitute as were the Jews of godliness; but they had not professed to serve God. They made no boastful pretensions to goodness. They were blind to the works and ways of God.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583</a:t>
            </a:r>
          </a:p>
        </p:txBody>
      </p:sp>
    </p:spTree>
    <p:extLst>
      <p:ext uri="{BB962C8B-B14F-4D97-AF65-F5344CB8AC3E}">
        <p14:creationId xmlns:p14="http://schemas.microsoft.com/office/powerpoint/2010/main" val="36266323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4800" dirty="0">
                <a:solidFill>
                  <a:schemeClr val="tx2">
                    <a:lumMod val="10000"/>
                  </a:schemeClr>
                </a:solidFill>
              </a:rPr>
              <a:t>With them the time of figs was not yet. They were still waiting for a day which would bring them light and hope.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583</a:t>
            </a:r>
          </a:p>
        </p:txBody>
      </p:sp>
    </p:spTree>
    <p:extLst>
      <p:ext uri="{BB962C8B-B14F-4D97-AF65-F5344CB8AC3E}">
        <p14:creationId xmlns:p14="http://schemas.microsoft.com/office/powerpoint/2010/main" val="40282869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4400" dirty="0">
                <a:solidFill>
                  <a:schemeClr val="tx2">
                    <a:lumMod val="10000"/>
                  </a:schemeClr>
                </a:solidFill>
              </a:rPr>
              <a:t>The Jews, who had received greater blessings from God, were held accountable for their abuse of these gifts. The privileges of which they boasted only increased their guilt.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583</a:t>
            </a:r>
          </a:p>
        </p:txBody>
      </p:sp>
    </p:spTree>
    <p:extLst>
      <p:ext uri="{BB962C8B-B14F-4D97-AF65-F5344CB8AC3E}">
        <p14:creationId xmlns:p14="http://schemas.microsoft.com/office/powerpoint/2010/main" val="362427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The Triumphal Entry</a:t>
            </a:r>
            <a:br>
              <a:rPr lang="en-US" sz="5400" b="1" dirty="0">
                <a:solidFill>
                  <a:schemeClr val="accent3">
                    <a:lumMod val="40000"/>
                    <a:lumOff val="60000"/>
                  </a:schemeClr>
                </a:solidFill>
              </a:rPr>
            </a:br>
            <a:r>
              <a:rPr lang="en-US" sz="4400" b="1" dirty="0">
                <a:solidFill>
                  <a:schemeClr val="accent3">
                    <a:lumMod val="40000"/>
                    <a:lumOff val="60000"/>
                  </a:schemeClr>
                </a:solidFill>
              </a:rPr>
              <a:t>Mark 11:4-11</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fontScale="92500"/>
          </a:bodyPr>
          <a:lstStyle/>
          <a:p>
            <a:r>
              <a:rPr lang="en-US" sz="4400" dirty="0"/>
              <a:t>4 And they went their way, and found the colt tied by the door without in a place where two ways met; and they loose him.</a:t>
            </a:r>
          </a:p>
        </p:txBody>
      </p:sp>
      <p:pic>
        <p:nvPicPr>
          <p:cNvPr id="8" name="Picture Placeholder 7">
            <a:extLst>
              <a:ext uri="{FF2B5EF4-FFF2-40B4-BE49-F238E27FC236}">
                <a16:creationId xmlns:a16="http://schemas.microsoft.com/office/drawing/2014/main" id="{C1579F4E-94B0-5CDE-1BC5-CB115B1B26F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661453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154983"/>
            <a:ext cx="4852988" cy="2043793"/>
          </a:xfrm>
        </p:spPr>
        <p:txBody>
          <a:bodyPr>
            <a:noAutofit/>
          </a:bodyPr>
          <a:lstStyle/>
          <a:p>
            <a:pPr algn="ctr"/>
            <a:r>
              <a:rPr lang="en-US" sz="4400" b="1" dirty="0">
                <a:solidFill>
                  <a:schemeClr val="accent3">
                    <a:lumMod val="40000"/>
                    <a:lumOff val="60000"/>
                  </a:schemeClr>
                </a:solidFill>
              </a:rPr>
              <a:t>The Cursed Tree</a:t>
            </a:r>
            <a:br>
              <a:rPr lang="en-US" sz="5400" b="1" dirty="0">
                <a:solidFill>
                  <a:schemeClr val="accent3">
                    <a:lumMod val="40000"/>
                    <a:lumOff val="60000"/>
                  </a:schemeClr>
                </a:solidFill>
              </a:rPr>
            </a:br>
            <a:r>
              <a:rPr lang="en-US" sz="4400" b="1" dirty="0">
                <a:solidFill>
                  <a:schemeClr val="accent3">
                    <a:lumMod val="40000"/>
                    <a:lumOff val="60000"/>
                  </a:schemeClr>
                </a:solidFill>
              </a:rPr>
              <a:t>Mark 11:22-26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2198776"/>
            <a:ext cx="5043631" cy="4274288"/>
          </a:xfrm>
        </p:spPr>
        <p:txBody>
          <a:bodyPr>
            <a:normAutofit/>
          </a:bodyPr>
          <a:lstStyle/>
          <a:p>
            <a:r>
              <a:rPr lang="en-US" sz="4000" dirty="0"/>
              <a:t>22 And Jesus answering saith unto them, Have faith in God.</a:t>
            </a:r>
          </a:p>
        </p:txBody>
      </p:sp>
      <p:pic>
        <p:nvPicPr>
          <p:cNvPr id="10" name="Picture Placeholder 9">
            <a:extLst>
              <a:ext uri="{FF2B5EF4-FFF2-40B4-BE49-F238E27FC236}">
                <a16:creationId xmlns:a16="http://schemas.microsoft.com/office/drawing/2014/main" id="{C0D4476F-6E1A-3924-D570-A421D10C504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3" r="33327"/>
          <a:stretch/>
        </p:blipFill>
        <p:spPr>
          <a:xfrm>
            <a:off x="6098117" y="0"/>
            <a:ext cx="6093883" cy="6858000"/>
          </a:xfrm>
        </p:spPr>
      </p:pic>
    </p:spTree>
    <p:extLst>
      <p:ext uri="{BB962C8B-B14F-4D97-AF65-F5344CB8AC3E}">
        <p14:creationId xmlns:p14="http://schemas.microsoft.com/office/powerpoint/2010/main" val="20486866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154983"/>
            <a:ext cx="4852988" cy="1686517"/>
          </a:xfrm>
        </p:spPr>
        <p:txBody>
          <a:bodyPr>
            <a:noAutofit/>
          </a:bodyPr>
          <a:lstStyle/>
          <a:p>
            <a:pPr algn="ctr"/>
            <a:r>
              <a:rPr lang="en-US" sz="4400" b="1" dirty="0">
                <a:solidFill>
                  <a:schemeClr val="accent3">
                    <a:lumMod val="40000"/>
                    <a:lumOff val="60000"/>
                  </a:schemeClr>
                </a:solidFill>
              </a:rPr>
              <a:t>The Cursed Tree</a:t>
            </a:r>
            <a:br>
              <a:rPr lang="en-US" sz="5400" b="1" dirty="0">
                <a:solidFill>
                  <a:schemeClr val="accent3">
                    <a:lumMod val="40000"/>
                    <a:lumOff val="60000"/>
                  </a:schemeClr>
                </a:solidFill>
              </a:rPr>
            </a:br>
            <a:r>
              <a:rPr lang="en-US" sz="4400" b="1" dirty="0">
                <a:solidFill>
                  <a:schemeClr val="accent3">
                    <a:lumMod val="40000"/>
                    <a:lumOff val="60000"/>
                  </a:schemeClr>
                </a:solidFill>
              </a:rPr>
              <a:t>Mark 11:23-26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71500" y="1930400"/>
            <a:ext cx="5422900" cy="4542664"/>
          </a:xfrm>
        </p:spPr>
        <p:txBody>
          <a:bodyPr>
            <a:normAutofit fontScale="92500" lnSpcReduction="10000"/>
          </a:bodyPr>
          <a:lstStyle/>
          <a:p>
            <a:r>
              <a:rPr lang="en-US" sz="3200" dirty="0"/>
              <a:t>23 For verily I say unto you, That whosoever shall say unto this mountain, Be thou removed, and be thou cast into the sea; and shall not doubt in his heart, but shall believe that those things which he saith shall come to pass; he shall have whatsoever he saith.</a:t>
            </a:r>
          </a:p>
        </p:txBody>
      </p:sp>
      <p:pic>
        <p:nvPicPr>
          <p:cNvPr id="10" name="Picture Placeholder 9">
            <a:extLst>
              <a:ext uri="{FF2B5EF4-FFF2-40B4-BE49-F238E27FC236}">
                <a16:creationId xmlns:a16="http://schemas.microsoft.com/office/drawing/2014/main" id="{9523C97C-C478-BF91-B2EF-41EF606F831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3350"/>
          <a:stretch/>
        </p:blipFill>
        <p:spPr>
          <a:xfrm>
            <a:off x="6098117" y="0"/>
            <a:ext cx="6093883" cy="6858000"/>
          </a:xfrm>
        </p:spPr>
      </p:pic>
    </p:spTree>
    <p:extLst>
      <p:ext uri="{BB962C8B-B14F-4D97-AF65-F5344CB8AC3E}">
        <p14:creationId xmlns:p14="http://schemas.microsoft.com/office/powerpoint/2010/main" val="6046431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154983"/>
            <a:ext cx="4852988" cy="2043793"/>
          </a:xfrm>
        </p:spPr>
        <p:txBody>
          <a:bodyPr>
            <a:noAutofit/>
          </a:bodyPr>
          <a:lstStyle/>
          <a:p>
            <a:pPr algn="ctr"/>
            <a:r>
              <a:rPr lang="en-US" sz="4400" b="1" dirty="0">
                <a:solidFill>
                  <a:schemeClr val="accent3">
                    <a:lumMod val="40000"/>
                    <a:lumOff val="60000"/>
                  </a:schemeClr>
                </a:solidFill>
              </a:rPr>
              <a:t>The Cursed Tree</a:t>
            </a:r>
            <a:br>
              <a:rPr lang="en-US" sz="5400" b="1" dirty="0">
                <a:solidFill>
                  <a:schemeClr val="accent3">
                    <a:lumMod val="40000"/>
                    <a:lumOff val="60000"/>
                  </a:schemeClr>
                </a:solidFill>
              </a:rPr>
            </a:br>
            <a:r>
              <a:rPr lang="en-US" sz="4400" b="1" dirty="0">
                <a:solidFill>
                  <a:schemeClr val="accent3">
                    <a:lumMod val="40000"/>
                    <a:lumOff val="60000"/>
                  </a:schemeClr>
                </a:solidFill>
              </a:rPr>
              <a:t>Mark 11:24-26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2198776"/>
            <a:ext cx="5043631" cy="4274288"/>
          </a:xfrm>
        </p:spPr>
        <p:txBody>
          <a:bodyPr>
            <a:normAutofit fontScale="92500"/>
          </a:bodyPr>
          <a:lstStyle/>
          <a:p>
            <a:r>
              <a:rPr lang="en-US" sz="4000" dirty="0"/>
              <a:t>24 Therefore I say unto you, What things soever ye desire, when ye pray, believe that ye receive them, and ye shall have them.</a:t>
            </a:r>
          </a:p>
        </p:txBody>
      </p:sp>
      <p:pic>
        <p:nvPicPr>
          <p:cNvPr id="6" name="Picture Placeholder 5">
            <a:extLst>
              <a:ext uri="{FF2B5EF4-FFF2-40B4-BE49-F238E27FC236}">
                <a16:creationId xmlns:a16="http://schemas.microsoft.com/office/drawing/2014/main" id="{C44619BA-0B79-04C8-C417-0757C9AC225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3350"/>
          <a:stretch/>
        </p:blipFill>
        <p:spPr>
          <a:xfrm>
            <a:off x="6098117" y="0"/>
            <a:ext cx="6093883" cy="6858000"/>
          </a:xfrm>
        </p:spPr>
      </p:pic>
    </p:spTree>
    <p:extLst>
      <p:ext uri="{BB962C8B-B14F-4D97-AF65-F5344CB8AC3E}">
        <p14:creationId xmlns:p14="http://schemas.microsoft.com/office/powerpoint/2010/main" val="68516885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154983"/>
            <a:ext cx="4852988" cy="2043793"/>
          </a:xfrm>
        </p:spPr>
        <p:txBody>
          <a:bodyPr>
            <a:noAutofit/>
          </a:bodyPr>
          <a:lstStyle/>
          <a:p>
            <a:pPr algn="ctr"/>
            <a:r>
              <a:rPr lang="en-US" sz="4400" b="1" dirty="0">
                <a:solidFill>
                  <a:schemeClr val="accent3">
                    <a:lumMod val="40000"/>
                    <a:lumOff val="60000"/>
                  </a:schemeClr>
                </a:solidFill>
              </a:rPr>
              <a:t>The Cursed Tree</a:t>
            </a:r>
            <a:br>
              <a:rPr lang="en-US" sz="5400" b="1" dirty="0">
                <a:solidFill>
                  <a:schemeClr val="accent3">
                    <a:lumMod val="40000"/>
                    <a:lumOff val="60000"/>
                  </a:schemeClr>
                </a:solidFill>
              </a:rPr>
            </a:br>
            <a:r>
              <a:rPr lang="en-US" sz="4400" b="1" dirty="0">
                <a:solidFill>
                  <a:schemeClr val="accent3">
                    <a:lumMod val="40000"/>
                    <a:lumOff val="60000"/>
                  </a:schemeClr>
                </a:solidFill>
              </a:rPr>
              <a:t>Mark 11:25-26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2198776"/>
            <a:ext cx="5043631" cy="4274288"/>
          </a:xfrm>
        </p:spPr>
        <p:txBody>
          <a:bodyPr>
            <a:normAutofit fontScale="92500" lnSpcReduction="10000"/>
          </a:bodyPr>
          <a:lstStyle/>
          <a:p>
            <a:r>
              <a:rPr lang="en-US" sz="4000" dirty="0"/>
              <a:t>25 And when ye stand praying, forgive, if ye have ought against any: that your Father also which is in heaven may forgive you your trespasses.</a:t>
            </a:r>
          </a:p>
        </p:txBody>
      </p:sp>
      <p:pic>
        <p:nvPicPr>
          <p:cNvPr id="18" name="Picture Placeholder 17">
            <a:extLst>
              <a:ext uri="{FF2B5EF4-FFF2-40B4-BE49-F238E27FC236}">
                <a16:creationId xmlns:a16="http://schemas.microsoft.com/office/drawing/2014/main" id="{736BE2AC-0B8B-3AC9-71E4-C33670DDDC8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6398" r="6952"/>
          <a:stretch/>
        </p:blipFill>
        <p:spPr>
          <a:xfrm>
            <a:off x="6098117" y="0"/>
            <a:ext cx="6093883" cy="6858000"/>
          </a:xfrm>
        </p:spPr>
      </p:pic>
    </p:spTree>
    <p:extLst>
      <p:ext uri="{BB962C8B-B14F-4D97-AF65-F5344CB8AC3E}">
        <p14:creationId xmlns:p14="http://schemas.microsoft.com/office/powerpoint/2010/main" val="35972600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814728" y="154983"/>
            <a:ext cx="4852988" cy="2043793"/>
          </a:xfrm>
        </p:spPr>
        <p:txBody>
          <a:bodyPr>
            <a:noAutofit/>
          </a:bodyPr>
          <a:lstStyle/>
          <a:p>
            <a:pPr algn="ctr"/>
            <a:r>
              <a:rPr lang="en-US" sz="4400" b="1" dirty="0">
                <a:solidFill>
                  <a:schemeClr val="accent3">
                    <a:lumMod val="40000"/>
                    <a:lumOff val="60000"/>
                  </a:schemeClr>
                </a:solidFill>
              </a:rPr>
              <a:t>The Cursed Tree</a:t>
            </a:r>
            <a:br>
              <a:rPr lang="en-US" sz="5400" b="1" dirty="0">
                <a:solidFill>
                  <a:schemeClr val="accent3">
                    <a:lumMod val="40000"/>
                    <a:lumOff val="60000"/>
                  </a:schemeClr>
                </a:solidFill>
              </a:rPr>
            </a:br>
            <a:r>
              <a:rPr lang="en-US" sz="4400" b="1" dirty="0">
                <a:solidFill>
                  <a:schemeClr val="accent3">
                    <a:lumMod val="40000"/>
                    <a:lumOff val="60000"/>
                  </a:schemeClr>
                </a:solidFill>
              </a:rPr>
              <a:t>Mark 11:26</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814728" y="2198776"/>
            <a:ext cx="5043631" cy="4274288"/>
          </a:xfrm>
        </p:spPr>
        <p:txBody>
          <a:bodyPr>
            <a:normAutofit/>
          </a:bodyPr>
          <a:lstStyle/>
          <a:p>
            <a:r>
              <a:rPr lang="en-US" sz="4000" dirty="0"/>
              <a:t>26 But if ye do not forgive, neither will your Father which is in heaven forgive your trespasses.</a:t>
            </a:r>
          </a:p>
        </p:txBody>
      </p:sp>
      <p:pic>
        <p:nvPicPr>
          <p:cNvPr id="6" name="Picture Placeholder 5">
            <a:extLst>
              <a:ext uri="{FF2B5EF4-FFF2-40B4-BE49-F238E27FC236}">
                <a16:creationId xmlns:a16="http://schemas.microsoft.com/office/drawing/2014/main" id="{413E8FE6-A58D-BCAF-407F-C2FCC039F06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3" r="33327"/>
          <a:stretch/>
        </p:blipFill>
        <p:spPr>
          <a:xfrm>
            <a:off x="6098117" y="0"/>
            <a:ext cx="6093883" cy="6858000"/>
          </a:xfrm>
        </p:spPr>
      </p:pic>
    </p:spTree>
    <p:extLst>
      <p:ext uri="{BB962C8B-B14F-4D97-AF65-F5344CB8AC3E}">
        <p14:creationId xmlns:p14="http://schemas.microsoft.com/office/powerpoint/2010/main" val="41771901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2">
                    <a:lumMod val="10000"/>
                  </a:schemeClr>
                </a:solidFill>
              </a:rPr>
              <a:t>Authority</a:t>
            </a:r>
            <a:br>
              <a:rPr lang="en-US" sz="5400" dirty="0"/>
            </a:br>
            <a:r>
              <a:rPr lang="en-US" dirty="0"/>
              <a:t>Mark 11:27-33</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600" dirty="0">
                <a:solidFill>
                  <a:schemeClr val="bg1"/>
                </a:solidFill>
              </a:rPr>
              <a:t>27 And they come again to Jerusalem: and as he was walking in the temple, there come to him the chief priests, and the scribes, and the elders,</a:t>
            </a:r>
          </a:p>
        </p:txBody>
      </p:sp>
      <p:pic>
        <p:nvPicPr>
          <p:cNvPr id="8196" name="Picture 4" descr="The chief priests and the elders of the people came to hear what He was saying. &lt;br/&gt;They wanted to trap Him into saying something that would give them an excuse to arrest Him for blasphemy. – Slide 3">
            <a:extLst>
              <a:ext uri="{FF2B5EF4-FFF2-40B4-BE49-F238E27FC236}">
                <a16:creationId xmlns:a16="http://schemas.microsoft.com/office/drawing/2014/main" id="{62AD93F7-3A38-FCCE-F3D8-990940A9B94A}"/>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2035"/>
          <a:stretch/>
        </p:blipFill>
        <p:spPr bwMode="auto">
          <a:xfrm>
            <a:off x="502685" y="2215826"/>
            <a:ext cx="4360864" cy="4194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9072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2">
                    <a:lumMod val="10000"/>
                  </a:schemeClr>
                </a:solidFill>
              </a:rPr>
              <a:t>Authority</a:t>
            </a:r>
            <a:br>
              <a:rPr lang="en-US" sz="5400" dirty="0"/>
            </a:br>
            <a:r>
              <a:rPr lang="en-US" dirty="0"/>
              <a:t>Mark 11:28-33</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600" dirty="0">
                <a:solidFill>
                  <a:schemeClr val="bg1"/>
                </a:solidFill>
              </a:rPr>
              <a:t>28 And say unto him, By what authority </a:t>
            </a:r>
            <a:r>
              <a:rPr lang="en-US" sz="3600" dirty="0" err="1">
                <a:solidFill>
                  <a:schemeClr val="bg1"/>
                </a:solidFill>
              </a:rPr>
              <a:t>doest</a:t>
            </a:r>
            <a:r>
              <a:rPr lang="en-US" sz="3600" dirty="0">
                <a:solidFill>
                  <a:schemeClr val="bg1"/>
                </a:solidFill>
              </a:rPr>
              <a:t> thou these things? and who gave thee this authority to do these things?</a:t>
            </a:r>
          </a:p>
        </p:txBody>
      </p:sp>
      <p:pic>
        <p:nvPicPr>
          <p:cNvPr id="9218" name="Picture 2" descr="‘By what authority are you doing these things?’ they asked. ‘And who gave you this authority?’ – Slide 4">
            <a:extLst>
              <a:ext uri="{FF2B5EF4-FFF2-40B4-BE49-F238E27FC236}">
                <a16:creationId xmlns:a16="http://schemas.microsoft.com/office/drawing/2014/main" id="{0C081197-ABDB-51B1-1811-6C306C893CF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3581"/>
          <a:stretch/>
        </p:blipFill>
        <p:spPr bwMode="auto">
          <a:xfrm>
            <a:off x="608703" y="2222286"/>
            <a:ext cx="4294602" cy="4214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05587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2">
                    <a:lumMod val="10000"/>
                  </a:schemeClr>
                </a:solidFill>
              </a:rPr>
              <a:t>Authority</a:t>
            </a:r>
            <a:br>
              <a:rPr lang="en-US" sz="5400" dirty="0"/>
            </a:br>
            <a:r>
              <a:rPr lang="en-US" dirty="0"/>
              <a:t>Mark 11:29-33</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600" dirty="0">
                <a:solidFill>
                  <a:schemeClr val="bg1"/>
                </a:solidFill>
              </a:rPr>
              <a:t>29 And Jesus answered and said unto them, I will also ask of you one question, and answer me, and I will tell you by what authority I do these things.</a:t>
            </a:r>
          </a:p>
        </p:txBody>
      </p:sp>
      <p:pic>
        <p:nvPicPr>
          <p:cNvPr id="10242" name="Picture 2" descr="Jesus replied, ‘I will also ask you one question. If you answer me, I will tell you by what authority I am doing these things. – Slide 5">
            <a:extLst>
              <a:ext uri="{FF2B5EF4-FFF2-40B4-BE49-F238E27FC236}">
                <a16:creationId xmlns:a16="http://schemas.microsoft.com/office/drawing/2014/main" id="{7F4C8B36-ED38-61A5-8202-253FCA5ACB2B}"/>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5304" r="11950"/>
          <a:stretch/>
        </p:blipFill>
        <p:spPr bwMode="auto">
          <a:xfrm>
            <a:off x="810000" y="2327275"/>
            <a:ext cx="3960783" cy="4083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3512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2">
                    <a:lumMod val="10000"/>
                  </a:schemeClr>
                </a:solidFill>
              </a:rPr>
              <a:t>Authority</a:t>
            </a:r>
            <a:br>
              <a:rPr lang="en-US" sz="5400" dirty="0"/>
            </a:br>
            <a:r>
              <a:rPr lang="en-US" dirty="0"/>
              <a:t>Mark 11:30-33</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600" dirty="0">
                <a:solidFill>
                  <a:schemeClr val="bg1"/>
                </a:solidFill>
              </a:rPr>
              <a:t>30 The baptism of John, was it from heaven, or of men? answer me.</a:t>
            </a:r>
          </a:p>
        </p:txBody>
      </p:sp>
      <p:pic>
        <p:nvPicPr>
          <p:cNvPr id="10244" name="Picture 4" descr="‘John’s baptism—where did it come from? – Slide 6">
            <a:extLst>
              <a:ext uri="{FF2B5EF4-FFF2-40B4-BE49-F238E27FC236}">
                <a16:creationId xmlns:a16="http://schemas.microsoft.com/office/drawing/2014/main" id="{DA73D8A9-373B-F5EA-3073-376C865B94A6}"/>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6509" t="445" r="14416" b="-445"/>
          <a:stretch/>
        </p:blipFill>
        <p:spPr bwMode="auto">
          <a:xfrm>
            <a:off x="674963" y="2222286"/>
            <a:ext cx="3936794" cy="4188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13798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2">
                    <a:lumMod val="10000"/>
                  </a:schemeClr>
                </a:solidFill>
              </a:rPr>
              <a:t>Authority</a:t>
            </a:r>
            <a:br>
              <a:rPr lang="en-US" sz="5400" dirty="0"/>
            </a:br>
            <a:r>
              <a:rPr lang="en-US" dirty="0"/>
              <a:t>Mark 11:31-33</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600" dirty="0">
                <a:solidFill>
                  <a:schemeClr val="bg1"/>
                </a:solidFill>
              </a:rPr>
              <a:t>31 And they reasoned with themselves, saying, If we shall say, From heaven; he will say, Why then did ye not believe him?</a:t>
            </a:r>
          </a:p>
        </p:txBody>
      </p:sp>
      <p:pic>
        <p:nvPicPr>
          <p:cNvPr id="11266" name="Picture 2" descr="They discussed it among themselves saying, ‘If we say, ‘From heaven,’ He will ask, ‘Then why didn’t you believe him?’ But if we say, ‘Of human origin’—we are afraid of the people, for they all hold that John was a prophet.’ – Slide 8">
            <a:extLst>
              <a:ext uri="{FF2B5EF4-FFF2-40B4-BE49-F238E27FC236}">
                <a16:creationId xmlns:a16="http://schemas.microsoft.com/office/drawing/2014/main" id="{AA934D33-E784-ED07-8F11-69BF22964059}"/>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9933" r="795"/>
          <a:stretch/>
        </p:blipFill>
        <p:spPr bwMode="auto">
          <a:xfrm>
            <a:off x="424069" y="2222286"/>
            <a:ext cx="4427123" cy="4188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0545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The Triumphal Entry</a:t>
            </a:r>
            <a:br>
              <a:rPr lang="en-US" sz="5400" b="1" dirty="0">
                <a:solidFill>
                  <a:schemeClr val="accent3">
                    <a:lumMod val="40000"/>
                    <a:lumOff val="60000"/>
                  </a:schemeClr>
                </a:solidFill>
              </a:rPr>
            </a:br>
            <a:r>
              <a:rPr lang="en-US" sz="4400" b="1" dirty="0">
                <a:solidFill>
                  <a:schemeClr val="accent3">
                    <a:lumMod val="40000"/>
                    <a:lumOff val="60000"/>
                  </a:schemeClr>
                </a:solidFill>
              </a:rPr>
              <a:t>Mark 11:5-11</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fontScale="85000" lnSpcReduction="10000"/>
          </a:bodyPr>
          <a:lstStyle/>
          <a:p>
            <a:r>
              <a:rPr lang="en-US" sz="4400" dirty="0"/>
              <a:t>5 And certain of them that stood there said unto them, What do ye, loosing the colt?</a:t>
            </a:r>
          </a:p>
          <a:p>
            <a:r>
              <a:rPr lang="en-US" sz="4400" dirty="0"/>
              <a:t>6 And they said unto them even as Jesus had commanded: and they let them go.</a:t>
            </a:r>
          </a:p>
        </p:txBody>
      </p:sp>
      <p:pic>
        <p:nvPicPr>
          <p:cNvPr id="7" name="Picture Placeholder 6">
            <a:extLst>
              <a:ext uri="{FF2B5EF4-FFF2-40B4-BE49-F238E27FC236}">
                <a16:creationId xmlns:a16="http://schemas.microsoft.com/office/drawing/2014/main" id="{414F0325-D464-6A70-6881-B46C81C5498E}"/>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287848812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2">
                    <a:lumMod val="10000"/>
                  </a:schemeClr>
                </a:solidFill>
              </a:rPr>
              <a:t>Authority</a:t>
            </a:r>
            <a:br>
              <a:rPr lang="en-US" sz="5400" dirty="0"/>
            </a:br>
            <a:r>
              <a:rPr lang="en-US" dirty="0"/>
              <a:t>Mark 11:32-33</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600" dirty="0">
                <a:solidFill>
                  <a:schemeClr val="bg1"/>
                </a:solidFill>
              </a:rPr>
              <a:t>32 But if we shall say, Of men; they feared the people: for all men counted John, that he was a prophet indeed.</a:t>
            </a:r>
          </a:p>
        </p:txBody>
      </p:sp>
      <p:pic>
        <p:nvPicPr>
          <p:cNvPr id="12290" name="Picture 2" descr="So they answered Jesus, ‘We don’t know.’ – Slide 9">
            <a:extLst>
              <a:ext uri="{FF2B5EF4-FFF2-40B4-BE49-F238E27FC236}">
                <a16:creationId xmlns:a16="http://schemas.microsoft.com/office/drawing/2014/main" id="{CECDE969-B576-B152-D342-2E242095EC1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8759"/>
          <a:stretch/>
        </p:blipFill>
        <p:spPr bwMode="auto">
          <a:xfrm>
            <a:off x="810000" y="2222286"/>
            <a:ext cx="3978672" cy="4188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192225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00B03-9060-B724-9B00-4A9043CF1A1D}"/>
              </a:ext>
            </a:extLst>
          </p:cNvPr>
          <p:cNvSpPr>
            <a:spLocks noGrp="1"/>
          </p:cNvSpPr>
          <p:nvPr>
            <p:ph type="title"/>
          </p:nvPr>
        </p:nvSpPr>
        <p:spPr>
          <a:xfrm>
            <a:off x="810000" y="190500"/>
            <a:ext cx="10571998" cy="1447800"/>
          </a:xfrm>
        </p:spPr>
        <p:txBody>
          <a:bodyPr/>
          <a:lstStyle/>
          <a:p>
            <a:r>
              <a:rPr lang="en-US" sz="5400" dirty="0">
                <a:solidFill>
                  <a:schemeClr val="tx2">
                    <a:lumMod val="10000"/>
                  </a:schemeClr>
                </a:solidFill>
              </a:rPr>
              <a:t>Authority</a:t>
            </a:r>
            <a:br>
              <a:rPr lang="en-US" sz="5400" dirty="0"/>
            </a:br>
            <a:r>
              <a:rPr lang="en-US" dirty="0"/>
              <a:t>Mark 11:33</a:t>
            </a:r>
            <a:endParaRPr lang="en-US" sz="5400" dirty="0"/>
          </a:p>
        </p:txBody>
      </p:sp>
      <p:sp>
        <p:nvSpPr>
          <p:cNvPr id="4" name="Content Placeholder 3">
            <a:extLst>
              <a:ext uri="{FF2B5EF4-FFF2-40B4-BE49-F238E27FC236}">
                <a16:creationId xmlns:a16="http://schemas.microsoft.com/office/drawing/2014/main" id="{86AD653A-1663-14D2-7064-4C6C2001DBEA}"/>
              </a:ext>
            </a:extLst>
          </p:cNvPr>
          <p:cNvSpPr>
            <a:spLocks noGrp="1"/>
          </p:cNvSpPr>
          <p:nvPr>
            <p:ph sz="half" idx="2"/>
          </p:nvPr>
        </p:nvSpPr>
        <p:spPr>
          <a:xfrm>
            <a:off x="5062330" y="2222286"/>
            <a:ext cx="6705601" cy="4188526"/>
          </a:xfrm>
          <a:solidFill>
            <a:schemeClr val="accent2">
              <a:lumMod val="20000"/>
              <a:lumOff val="80000"/>
            </a:schemeClr>
          </a:solidFill>
        </p:spPr>
        <p:txBody>
          <a:bodyPr>
            <a:noAutofit/>
          </a:bodyPr>
          <a:lstStyle/>
          <a:p>
            <a:r>
              <a:rPr lang="en-US" sz="3600" dirty="0">
                <a:solidFill>
                  <a:schemeClr val="bg1"/>
                </a:solidFill>
              </a:rPr>
              <a:t>33 And they answered and said unto Jesus, We cannot tell. And Jesus answering saith unto them, Neither do I tell you by what authority I do these things.</a:t>
            </a:r>
          </a:p>
        </p:txBody>
      </p:sp>
      <p:pic>
        <p:nvPicPr>
          <p:cNvPr id="13314" name="Picture 2" descr="Jesus replied, ‘Neither will I tell you by what authority I am doing these things.’ – Slide 10">
            <a:extLst>
              <a:ext uri="{FF2B5EF4-FFF2-40B4-BE49-F238E27FC236}">
                <a16:creationId xmlns:a16="http://schemas.microsoft.com/office/drawing/2014/main" id="{A6C2621D-49C2-F1AA-B15F-DEB587E77D40}"/>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2339" t="-651" r="8405" b="651"/>
          <a:stretch/>
        </p:blipFill>
        <p:spPr bwMode="auto">
          <a:xfrm>
            <a:off x="424070" y="2195015"/>
            <a:ext cx="4426226" cy="41885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768313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tx2">
                    <a:lumMod val="10000"/>
                  </a:schemeClr>
                </a:solidFill>
              </a:rPr>
              <a:t>SDABC on Matthew 21:27</a:t>
            </a:r>
            <a:endParaRPr lang="en-US" dirty="0">
              <a:solidFill>
                <a:schemeClr val="tx2">
                  <a:lumMod val="10000"/>
                </a:schemeClr>
              </a:solidFill>
            </a:endParaRP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4000" b="1" dirty="0"/>
              <a:t>“The Jewish leaders must certainly have known that John was a prophet, but to escape a dilemma they took refuge in professed ignorance. Even so, they did not escape unscathed.”</a:t>
            </a:r>
          </a:p>
        </p:txBody>
      </p:sp>
    </p:spTree>
    <p:extLst>
      <p:ext uri="{BB962C8B-B14F-4D97-AF65-F5344CB8AC3E}">
        <p14:creationId xmlns:p14="http://schemas.microsoft.com/office/powerpoint/2010/main" val="5042535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tx2">
                    <a:lumMod val="10000"/>
                  </a:schemeClr>
                </a:solidFill>
              </a:rPr>
              <a:t>SDABC on Matthew 21:27</a:t>
            </a:r>
            <a:endParaRPr lang="en-US" dirty="0">
              <a:solidFill>
                <a:schemeClr val="tx2">
                  <a:lumMod val="10000"/>
                </a:schemeClr>
              </a:solidFill>
            </a:endParaRP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4000" b="1" dirty="0"/>
              <a:t>“Their answer to Jesus’ question automatically canceled their right to press Him for an answer to their original question, and this accounts for the fact that they did not continue to urge the demand. Furthermore, they forfeited the respect of the people.”</a:t>
            </a:r>
          </a:p>
        </p:txBody>
      </p:sp>
    </p:spTree>
    <p:extLst>
      <p:ext uri="{BB962C8B-B14F-4D97-AF65-F5344CB8AC3E}">
        <p14:creationId xmlns:p14="http://schemas.microsoft.com/office/powerpoint/2010/main" val="250327714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029BA44-CBB5-1FF0-9461-84ED421CE31C}"/>
              </a:ext>
            </a:extLst>
          </p:cNvPr>
          <p:cNvSpPr txBox="1"/>
          <p:nvPr/>
        </p:nvSpPr>
        <p:spPr>
          <a:xfrm>
            <a:off x="-137530" y="1092589"/>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5" name="TextBox 4">
            <a:extLst>
              <a:ext uri="{FF2B5EF4-FFF2-40B4-BE49-F238E27FC236}">
                <a16:creationId xmlns:a16="http://schemas.microsoft.com/office/drawing/2014/main" id="{2F4CD2E8-E04E-D20D-7759-1BA6DF889D3D}"/>
              </a:ext>
            </a:extLst>
          </p:cNvPr>
          <p:cNvSpPr txBox="1"/>
          <p:nvPr/>
        </p:nvSpPr>
        <p:spPr>
          <a:xfrm>
            <a:off x="9220899" y="2917424"/>
            <a:ext cx="2580162" cy="6447919"/>
          </a:xfrm>
          <a:prstGeom prst="rect">
            <a:avLst/>
          </a:prstGeom>
          <a:noFill/>
        </p:spPr>
        <p:txBody>
          <a:bodyPr wrap="square" rtlCol="0">
            <a:spAutoFit/>
          </a:bodyPr>
          <a:lstStyle/>
          <a:p>
            <a:r>
              <a:rPr lang="en-US" sz="41300" dirty="0">
                <a:solidFill>
                  <a:schemeClr val="accent1">
                    <a:lumMod val="50000"/>
                  </a:schemeClr>
                </a:solidFill>
                <a:latin typeface="Arial Rounded MT Bold" panose="020F0704030504030204" pitchFamily="34" charset="0"/>
              </a:rPr>
              <a:t>”</a:t>
            </a:r>
          </a:p>
        </p:txBody>
      </p:sp>
      <p:sp>
        <p:nvSpPr>
          <p:cNvPr id="2" name="Title 1">
            <a:extLst>
              <a:ext uri="{FF2B5EF4-FFF2-40B4-BE49-F238E27FC236}">
                <a16:creationId xmlns:a16="http://schemas.microsoft.com/office/drawing/2014/main" id="{4213E275-1DF7-B107-22FA-3DCBAB6F6BA0}"/>
              </a:ext>
            </a:extLst>
          </p:cNvPr>
          <p:cNvSpPr>
            <a:spLocks noGrp="1"/>
          </p:cNvSpPr>
          <p:nvPr>
            <p:ph type="title"/>
          </p:nvPr>
        </p:nvSpPr>
        <p:spPr/>
        <p:txBody>
          <a:bodyPr/>
          <a:lstStyle/>
          <a:p>
            <a:br>
              <a:rPr lang="en-US" dirty="0">
                <a:solidFill>
                  <a:schemeClr val="accent3">
                    <a:lumMod val="20000"/>
                    <a:lumOff val="80000"/>
                  </a:schemeClr>
                </a:solidFill>
              </a:rPr>
            </a:br>
            <a:r>
              <a:rPr lang="en-US" sz="6000" dirty="0">
                <a:solidFill>
                  <a:schemeClr val="tx2">
                    <a:lumMod val="10000"/>
                  </a:schemeClr>
                </a:solidFill>
              </a:rPr>
              <a:t>SDABC on Matthew 21:27</a:t>
            </a:r>
            <a:endParaRPr lang="en-US" dirty="0">
              <a:solidFill>
                <a:schemeClr val="tx2">
                  <a:lumMod val="10000"/>
                </a:schemeClr>
              </a:solidFill>
            </a:endParaRPr>
          </a:p>
        </p:txBody>
      </p:sp>
      <p:sp>
        <p:nvSpPr>
          <p:cNvPr id="3" name="Content Placeholder 2">
            <a:extLst>
              <a:ext uri="{FF2B5EF4-FFF2-40B4-BE49-F238E27FC236}">
                <a16:creationId xmlns:a16="http://schemas.microsoft.com/office/drawing/2014/main" id="{4A56BF8A-B9FD-B553-62AB-9A2CD53695DE}"/>
              </a:ext>
            </a:extLst>
          </p:cNvPr>
          <p:cNvSpPr>
            <a:spLocks noGrp="1"/>
          </p:cNvSpPr>
          <p:nvPr>
            <p:ph idx="1"/>
          </p:nvPr>
        </p:nvSpPr>
        <p:spPr>
          <a:xfrm>
            <a:off x="595085" y="2309743"/>
            <a:ext cx="11205976" cy="4188525"/>
          </a:xfrm>
        </p:spPr>
        <p:txBody>
          <a:bodyPr>
            <a:noAutofit/>
          </a:bodyPr>
          <a:lstStyle/>
          <a:p>
            <a:pPr marL="0" indent="0">
              <a:buNone/>
            </a:pPr>
            <a:r>
              <a:rPr lang="en-US" sz="4000" b="1" dirty="0"/>
              <a:t>“They were inextricably entangled in the net they had so cleverly spread for Jesus. Jesus had tested their professed ability to evaluate divine credentials, and they had miserably failed. They had, for practical purposes, abdicated their claim to be the spiritual leaders of the nation.”</a:t>
            </a:r>
          </a:p>
        </p:txBody>
      </p:sp>
    </p:spTree>
    <p:extLst>
      <p:ext uri="{BB962C8B-B14F-4D97-AF65-F5344CB8AC3E}">
        <p14:creationId xmlns:p14="http://schemas.microsoft.com/office/powerpoint/2010/main" val="7808376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Wicked Husbandmen</a:t>
            </a:r>
            <a:br>
              <a:rPr lang="en-US" sz="5400" b="1" dirty="0">
                <a:solidFill>
                  <a:schemeClr val="accent3">
                    <a:lumMod val="40000"/>
                    <a:lumOff val="60000"/>
                  </a:schemeClr>
                </a:solidFill>
              </a:rPr>
            </a:br>
            <a:r>
              <a:rPr lang="en-US" sz="4400" b="1" dirty="0">
                <a:solidFill>
                  <a:schemeClr val="accent3">
                    <a:lumMod val="40000"/>
                    <a:lumOff val="60000"/>
                  </a:schemeClr>
                </a:solidFill>
              </a:rPr>
              <a:t>Mark 12:1-12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3200" dirty="0"/>
              <a:t>And he began to speak unto them by parables. A certain man planted a vineyard, and set an hedge about it, and </a:t>
            </a:r>
            <a:r>
              <a:rPr lang="en-US" sz="3200" dirty="0" err="1"/>
              <a:t>digged</a:t>
            </a:r>
            <a:r>
              <a:rPr lang="en-US" sz="3200" dirty="0"/>
              <a:t> a place for the </a:t>
            </a:r>
            <a:r>
              <a:rPr lang="en-US" sz="3200" dirty="0" err="1"/>
              <a:t>winefat</a:t>
            </a:r>
            <a:r>
              <a:rPr lang="en-US" sz="3200" dirty="0"/>
              <a:t>, and built a tower, and let it out to husbandmen, and went into a far country.</a:t>
            </a:r>
          </a:p>
        </p:txBody>
      </p:sp>
      <p:pic>
        <p:nvPicPr>
          <p:cNvPr id="8" name="Picture Placeholder 7">
            <a:extLst>
              <a:ext uri="{FF2B5EF4-FFF2-40B4-BE49-F238E27FC236}">
                <a16:creationId xmlns:a16="http://schemas.microsoft.com/office/drawing/2014/main" id="{0DC114F1-BAC6-F7AA-AE29-D4561B8E378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211853147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Wicked Husbandmen</a:t>
            </a:r>
            <a:br>
              <a:rPr lang="en-US" sz="5400" b="1" dirty="0">
                <a:solidFill>
                  <a:schemeClr val="accent3">
                    <a:lumMod val="40000"/>
                    <a:lumOff val="60000"/>
                  </a:schemeClr>
                </a:solidFill>
              </a:rPr>
            </a:br>
            <a:r>
              <a:rPr lang="en-US" sz="4400" b="1" dirty="0">
                <a:solidFill>
                  <a:schemeClr val="accent3">
                    <a:lumMod val="40000"/>
                    <a:lumOff val="60000"/>
                  </a:schemeClr>
                </a:solidFill>
              </a:rPr>
              <a:t>Mark 12:2-12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4000" dirty="0"/>
              <a:t>2 And at the season he sent to the husbandmen a servant, that he might receive from the husbandmen of the fruit of the vineyard.</a:t>
            </a:r>
          </a:p>
        </p:txBody>
      </p:sp>
      <p:pic>
        <p:nvPicPr>
          <p:cNvPr id="12" name="Picture Placeholder 11">
            <a:extLst>
              <a:ext uri="{FF2B5EF4-FFF2-40B4-BE49-F238E27FC236}">
                <a16:creationId xmlns:a16="http://schemas.microsoft.com/office/drawing/2014/main" id="{F0269587-7F49-FC3E-5741-4909D2726DA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2829" r="20521"/>
          <a:stretch/>
        </p:blipFill>
        <p:spPr>
          <a:xfrm>
            <a:off x="6098117" y="0"/>
            <a:ext cx="6093883" cy="6858000"/>
          </a:xfrm>
        </p:spPr>
      </p:pic>
    </p:spTree>
    <p:extLst>
      <p:ext uri="{BB962C8B-B14F-4D97-AF65-F5344CB8AC3E}">
        <p14:creationId xmlns:p14="http://schemas.microsoft.com/office/powerpoint/2010/main" val="942160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Wicked Husbandmen</a:t>
            </a:r>
            <a:br>
              <a:rPr lang="en-US" sz="5400" b="1" dirty="0">
                <a:solidFill>
                  <a:schemeClr val="accent3">
                    <a:lumMod val="40000"/>
                    <a:lumOff val="60000"/>
                  </a:schemeClr>
                </a:solidFill>
              </a:rPr>
            </a:br>
            <a:r>
              <a:rPr lang="en-US" sz="4400" b="1" dirty="0">
                <a:solidFill>
                  <a:schemeClr val="accent3">
                    <a:lumMod val="40000"/>
                    <a:lumOff val="60000"/>
                  </a:schemeClr>
                </a:solidFill>
              </a:rPr>
              <a:t>Mark 12:3-12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4000" dirty="0"/>
              <a:t>3 And they caught him, and beat him, and sent him away empty.</a:t>
            </a:r>
          </a:p>
        </p:txBody>
      </p:sp>
      <p:pic>
        <p:nvPicPr>
          <p:cNvPr id="12" name="Picture Placeholder 11">
            <a:extLst>
              <a:ext uri="{FF2B5EF4-FFF2-40B4-BE49-F238E27FC236}">
                <a16:creationId xmlns:a16="http://schemas.microsoft.com/office/drawing/2014/main" id="{F816C248-2A0A-0AD1-F93A-23006242ACC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1253337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Wicked Husbandmen</a:t>
            </a:r>
            <a:br>
              <a:rPr lang="en-US" sz="5400" b="1" dirty="0">
                <a:solidFill>
                  <a:schemeClr val="accent3">
                    <a:lumMod val="40000"/>
                    <a:lumOff val="60000"/>
                  </a:schemeClr>
                </a:solidFill>
              </a:rPr>
            </a:br>
            <a:r>
              <a:rPr lang="en-US" sz="4400" b="1" dirty="0">
                <a:solidFill>
                  <a:schemeClr val="accent3">
                    <a:lumMod val="40000"/>
                    <a:lumOff val="60000"/>
                  </a:schemeClr>
                </a:solidFill>
              </a:rPr>
              <a:t>Mark 12:4-12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4000" dirty="0"/>
              <a:t>4 And again he sent unto them another servant; and at him they cast stones, and wounded him in the head, and sent him away shamefully handled.</a:t>
            </a:r>
          </a:p>
        </p:txBody>
      </p:sp>
      <p:pic>
        <p:nvPicPr>
          <p:cNvPr id="7" name="Picture Placeholder 6">
            <a:extLst>
              <a:ext uri="{FF2B5EF4-FFF2-40B4-BE49-F238E27FC236}">
                <a16:creationId xmlns:a16="http://schemas.microsoft.com/office/drawing/2014/main" id="{3F119445-53A1-CF67-5FA8-56D85A57222D}"/>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252998428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Wicked Husbandmen</a:t>
            </a:r>
            <a:br>
              <a:rPr lang="en-US" sz="5400" b="1" dirty="0">
                <a:solidFill>
                  <a:schemeClr val="accent3">
                    <a:lumMod val="40000"/>
                    <a:lumOff val="60000"/>
                  </a:schemeClr>
                </a:solidFill>
              </a:rPr>
            </a:br>
            <a:r>
              <a:rPr lang="en-US" sz="4400" b="1" dirty="0">
                <a:solidFill>
                  <a:schemeClr val="accent3">
                    <a:lumMod val="40000"/>
                    <a:lumOff val="60000"/>
                  </a:schemeClr>
                </a:solidFill>
              </a:rPr>
              <a:t>Mark 12:5-12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4000" dirty="0"/>
              <a:t>5 And again he sent another; and him they killed, and many others; beating some, and killing some.</a:t>
            </a:r>
          </a:p>
        </p:txBody>
      </p:sp>
      <p:pic>
        <p:nvPicPr>
          <p:cNvPr id="8" name="Picture Placeholder 7">
            <a:extLst>
              <a:ext uri="{FF2B5EF4-FFF2-40B4-BE49-F238E27FC236}">
                <a16:creationId xmlns:a16="http://schemas.microsoft.com/office/drawing/2014/main" id="{6DDDB105-418E-49A3-95F1-E04C6EE566E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41953678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The Triumphal Entry</a:t>
            </a:r>
            <a:br>
              <a:rPr lang="en-US" sz="5400" b="1" dirty="0">
                <a:solidFill>
                  <a:schemeClr val="accent3">
                    <a:lumMod val="40000"/>
                    <a:lumOff val="60000"/>
                  </a:schemeClr>
                </a:solidFill>
              </a:rPr>
            </a:br>
            <a:r>
              <a:rPr lang="en-US" sz="4400" b="1" dirty="0">
                <a:solidFill>
                  <a:schemeClr val="accent3">
                    <a:lumMod val="40000"/>
                    <a:lumOff val="60000"/>
                  </a:schemeClr>
                </a:solidFill>
              </a:rPr>
              <a:t>Mark 11:7-11</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a:bodyPr>
          <a:lstStyle/>
          <a:p>
            <a:r>
              <a:rPr lang="en-US" sz="4400" dirty="0"/>
              <a:t>7 And they brought the colt to Jesus, and cast their garments on him; and he sat upon him.</a:t>
            </a:r>
          </a:p>
        </p:txBody>
      </p:sp>
      <p:pic>
        <p:nvPicPr>
          <p:cNvPr id="20" name="Picture Placeholder 19">
            <a:extLst>
              <a:ext uri="{FF2B5EF4-FFF2-40B4-BE49-F238E27FC236}">
                <a16:creationId xmlns:a16="http://schemas.microsoft.com/office/drawing/2014/main" id="{A7363853-B616-9C41-2A10-2963763F56C8}"/>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3505844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Wicked Husbandmen</a:t>
            </a:r>
            <a:br>
              <a:rPr lang="en-US" sz="5400" b="1" dirty="0">
                <a:solidFill>
                  <a:schemeClr val="accent3">
                    <a:lumMod val="40000"/>
                    <a:lumOff val="60000"/>
                  </a:schemeClr>
                </a:solidFill>
              </a:rPr>
            </a:br>
            <a:r>
              <a:rPr lang="en-US" sz="4400" b="1" dirty="0">
                <a:solidFill>
                  <a:schemeClr val="accent3">
                    <a:lumMod val="40000"/>
                    <a:lumOff val="60000"/>
                  </a:schemeClr>
                </a:solidFill>
              </a:rPr>
              <a:t>Mark 12:6-12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4000" dirty="0"/>
              <a:t>6 Having yet therefore one son, his </a:t>
            </a:r>
            <a:r>
              <a:rPr lang="en-US" sz="4000" dirty="0" err="1"/>
              <a:t>wellbeloved</a:t>
            </a:r>
            <a:r>
              <a:rPr lang="en-US" sz="4000" dirty="0"/>
              <a:t>, he sent him also last unto them, saying, They will reverence my son.</a:t>
            </a:r>
          </a:p>
        </p:txBody>
      </p:sp>
      <p:pic>
        <p:nvPicPr>
          <p:cNvPr id="7" name="Picture Placeholder 6">
            <a:extLst>
              <a:ext uri="{FF2B5EF4-FFF2-40B4-BE49-F238E27FC236}">
                <a16:creationId xmlns:a16="http://schemas.microsoft.com/office/drawing/2014/main" id="{5A4E47A0-D339-2830-C37A-A3431B398B8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258164315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Wicked Husbandmen</a:t>
            </a:r>
            <a:br>
              <a:rPr lang="en-US" sz="5400" b="1" dirty="0">
                <a:solidFill>
                  <a:schemeClr val="accent3">
                    <a:lumMod val="40000"/>
                    <a:lumOff val="60000"/>
                  </a:schemeClr>
                </a:solidFill>
              </a:rPr>
            </a:br>
            <a:r>
              <a:rPr lang="en-US" sz="4400" b="1" dirty="0">
                <a:solidFill>
                  <a:schemeClr val="accent3">
                    <a:lumMod val="40000"/>
                    <a:lumOff val="60000"/>
                  </a:schemeClr>
                </a:solidFill>
              </a:rPr>
              <a:t>Mark 12:7-12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4000" dirty="0"/>
              <a:t>7 But those husbandmen said among themselves, This is the heir; come, let us kill him, and the inheritance shall be ours.'</a:t>
            </a:r>
          </a:p>
        </p:txBody>
      </p:sp>
      <p:pic>
        <p:nvPicPr>
          <p:cNvPr id="8" name="Picture Placeholder 7">
            <a:extLst>
              <a:ext uri="{FF2B5EF4-FFF2-40B4-BE49-F238E27FC236}">
                <a16:creationId xmlns:a16="http://schemas.microsoft.com/office/drawing/2014/main" id="{FA7EBF57-47B8-A9F3-1AB7-523010EDBB1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5" t="12716" r="49701" b="11869"/>
          <a:stretch/>
        </p:blipFill>
        <p:spPr>
          <a:xfrm>
            <a:off x="6098117" y="0"/>
            <a:ext cx="6093883" cy="6858000"/>
          </a:xfrm>
        </p:spPr>
      </p:pic>
    </p:spTree>
    <p:extLst>
      <p:ext uri="{BB962C8B-B14F-4D97-AF65-F5344CB8AC3E}">
        <p14:creationId xmlns:p14="http://schemas.microsoft.com/office/powerpoint/2010/main" val="31273921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Wicked Husbandmen</a:t>
            </a:r>
            <a:br>
              <a:rPr lang="en-US" sz="5400" b="1" dirty="0">
                <a:solidFill>
                  <a:schemeClr val="accent3">
                    <a:lumMod val="40000"/>
                    <a:lumOff val="60000"/>
                  </a:schemeClr>
                </a:solidFill>
              </a:rPr>
            </a:br>
            <a:r>
              <a:rPr lang="en-US" sz="4400" b="1" dirty="0">
                <a:solidFill>
                  <a:schemeClr val="accent3">
                    <a:lumMod val="40000"/>
                    <a:lumOff val="60000"/>
                  </a:schemeClr>
                </a:solidFill>
              </a:rPr>
              <a:t>Mark 12:8-12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4000" dirty="0"/>
              <a:t>8 And they took him, and killed him, and cast him out of the vineyard.</a:t>
            </a:r>
          </a:p>
        </p:txBody>
      </p:sp>
      <p:pic>
        <p:nvPicPr>
          <p:cNvPr id="7" name="Picture Placeholder 6">
            <a:extLst>
              <a:ext uri="{FF2B5EF4-FFF2-40B4-BE49-F238E27FC236}">
                <a16:creationId xmlns:a16="http://schemas.microsoft.com/office/drawing/2014/main" id="{45E7BE5C-632B-3ADD-86EF-F2F186A61430}"/>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38563079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Wicked Husbandmen</a:t>
            </a:r>
            <a:br>
              <a:rPr lang="en-US" sz="5400" b="1" dirty="0">
                <a:solidFill>
                  <a:schemeClr val="accent3">
                    <a:lumMod val="40000"/>
                    <a:lumOff val="60000"/>
                  </a:schemeClr>
                </a:solidFill>
              </a:rPr>
            </a:br>
            <a:r>
              <a:rPr lang="en-US" sz="4400" b="1" dirty="0">
                <a:solidFill>
                  <a:schemeClr val="accent3">
                    <a:lumMod val="40000"/>
                    <a:lumOff val="60000"/>
                  </a:schemeClr>
                </a:solidFill>
              </a:rPr>
              <a:t>Mark 12:9-12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4000" dirty="0"/>
              <a:t>9 What shall therefore the lord of the vineyard do? he will come and destroy the husbandmen, and will give the vineyard unto others.</a:t>
            </a:r>
          </a:p>
        </p:txBody>
      </p:sp>
      <p:pic>
        <p:nvPicPr>
          <p:cNvPr id="16" name="Picture Placeholder 15">
            <a:extLst>
              <a:ext uri="{FF2B5EF4-FFF2-40B4-BE49-F238E27FC236}">
                <a16:creationId xmlns:a16="http://schemas.microsoft.com/office/drawing/2014/main" id="{4C651D21-6D1E-3717-EB90-431B4DE7A36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5752" r="17598"/>
          <a:stretch/>
        </p:blipFill>
        <p:spPr>
          <a:xfrm>
            <a:off x="6098117" y="0"/>
            <a:ext cx="6093883" cy="6858000"/>
          </a:xfrm>
        </p:spPr>
      </p:pic>
    </p:spTree>
    <p:extLst>
      <p:ext uri="{BB962C8B-B14F-4D97-AF65-F5344CB8AC3E}">
        <p14:creationId xmlns:p14="http://schemas.microsoft.com/office/powerpoint/2010/main" val="10956683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Wicked Husbandmen</a:t>
            </a:r>
            <a:br>
              <a:rPr lang="en-US" sz="5400" b="1" dirty="0">
                <a:solidFill>
                  <a:schemeClr val="accent3">
                    <a:lumMod val="40000"/>
                    <a:lumOff val="60000"/>
                  </a:schemeClr>
                </a:solidFill>
              </a:rPr>
            </a:br>
            <a:r>
              <a:rPr lang="en-US" sz="4400" b="1" dirty="0">
                <a:solidFill>
                  <a:schemeClr val="accent3">
                    <a:lumMod val="40000"/>
                    <a:lumOff val="60000"/>
                  </a:schemeClr>
                </a:solidFill>
              </a:rPr>
              <a:t>Mark 12:10-12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4000" dirty="0"/>
              <a:t>10 And have ye not read this scripture; The stone which the builders rejected is become the head of the corner:</a:t>
            </a:r>
          </a:p>
        </p:txBody>
      </p:sp>
      <p:pic>
        <p:nvPicPr>
          <p:cNvPr id="12" name="Picture Placeholder 11">
            <a:extLst>
              <a:ext uri="{FF2B5EF4-FFF2-40B4-BE49-F238E27FC236}">
                <a16:creationId xmlns:a16="http://schemas.microsoft.com/office/drawing/2014/main" id="{96834ED1-E304-3125-1E4C-2DC2B87576A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362286397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Wicked Husbandmen</a:t>
            </a:r>
            <a:br>
              <a:rPr lang="en-US" sz="5400" b="1" dirty="0">
                <a:solidFill>
                  <a:schemeClr val="accent3">
                    <a:lumMod val="40000"/>
                    <a:lumOff val="60000"/>
                  </a:schemeClr>
                </a:solidFill>
              </a:rPr>
            </a:br>
            <a:r>
              <a:rPr lang="en-US" sz="4400" b="1" dirty="0">
                <a:solidFill>
                  <a:schemeClr val="accent3">
                    <a:lumMod val="40000"/>
                    <a:lumOff val="60000"/>
                  </a:schemeClr>
                </a:solidFill>
              </a:rPr>
              <a:t>Mark 12:11-12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4400" dirty="0"/>
              <a:t>11 This was the Lord's doing, and it is </a:t>
            </a:r>
            <a:r>
              <a:rPr lang="en-US" sz="4400" dirty="0" err="1"/>
              <a:t>marvellous</a:t>
            </a:r>
            <a:r>
              <a:rPr lang="en-US" sz="4400" dirty="0"/>
              <a:t> in our eyes?</a:t>
            </a:r>
          </a:p>
        </p:txBody>
      </p:sp>
      <p:pic>
        <p:nvPicPr>
          <p:cNvPr id="12" name="Picture Placeholder 11">
            <a:extLst>
              <a:ext uri="{FF2B5EF4-FFF2-40B4-BE49-F238E27FC236}">
                <a16:creationId xmlns:a16="http://schemas.microsoft.com/office/drawing/2014/main" id="{8C309F24-8F5F-4FFD-1D55-AF2BC308A121}"/>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166199081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Wicked Husbandmen</a:t>
            </a:r>
            <a:br>
              <a:rPr lang="en-US" sz="5400" b="1" dirty="0">
                <a:solidFill>
                  <a:schemeClr val="accent3">
                    <a:lumMod val="40000"/>
                    <a:lumOff val="60000"/>
                  </a:schemeClr>
                </a:solidFill>
              </a:rPr>
            </a:br>
            <a:r>
              <a:rPr lang="en-US" sz="4400" b="1" dirty="0">
                <a:solidFill>
                  <a:schemeClr val="accent3">
                    <a:lumMod val="40000"/>
                    <a:lumOff val="60000"/>
                  </a:schemeClr>
                </a:solidFill>
              </a:rPr>
              <a:t>Mark 12:12</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4000" dirty="0"/>
              <a:t>12 And they sought to lay hold on him, but feared the people: for they knew that he had spoken the parable against them: and they left him, and went their way.</a:t>
            </a:r>
          </a:p>
        </p:txBody>
      </p:sp>
      <p:pic>
        <p:nvPicPr>
          <p:cNvPr id="7" name="Picture Placeholder 6">
            <a:extLst>
              <a:ext uri="{FF2B5EF4-FFF2-40B4-BE49-F238E27FC236}">
                <a16:creationId xmlns:a16="http://schemas.microsoft.com/office/drawing/2014/main" id="{4C382855-1E6D-D5CB-2D00-039B4CD69D87}"/>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3907" r="9444"/>
          <a:stretch/>
        </p:blipFill>
        <p:spPr>
          <a:xfrm>
            <a:off x="6098117" y="0"/>
            <a:ext cx="6093883" cy="6858000"/>
          </a:xfrm>
        </p:spPr>
      </p:pic>
    </p:spTree>
    <p:extLst>
      <p:ext uri="{BB962C8B-B14F-4D97-AF65-F5344CB8AC3E}">
        <p14:creationId xmlns:p14="http://schemas.microsoft.com/office/powerpoint/2010/main" val="158269078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4000" dirty="0">
                <a:solidFill>
                  <a:schemeClr val="tx2">
                    <a:lumMod val="10000"/>
                  </a:schemeClr>
                </a:solidFill>
              </a:rPr>
              <a:t>In quoting the prophecy of the rejected stone, Christ referred to an actual occurrence in the history of Israel. The incident was connected with the building of the first temple.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597</a:t>
            </a:r>
          </a:p>
        </p:txBody>
      </p:sp>
    </p:spTree>
    <p:extLst>
      <p:ext uri="{BB962C8B-B14F-4D97-AF65-F5344CB8AC3E}">
        <p14:creationId xmlns:p14="http://schemas.microsoft.com/office/powerpoint/2010/main" val="264616570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3600" dirty="0">
                <a:solidFill>
                  <a:schemeClr val="tx2">
                    <a:lumMod val="10000"/>
                  </a:schemeClr>
                </a:solidFill>
              </a:rPr>
              <a:t>While it had a special application at the time of Christ's first advent, and should have appealed with special force to the Jews, it has also a lesson for us. When the temple of Solomon was erected, the immense stones for the walls and the foundation were entirely prepared at the quarry;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597</a:t>
            </a:r>
          </a:p>
        </p:txBody>
      </p:sp>
    </p:spTree>
    <p:extLst>
      <p:ext uri="{BB962C8B-B14F-4D97-AF65-F5344CB8AC3E}">
        <p14:creationId xmlns:p14="http://schemas.microsoft.com/office/powerpoint/2010/main" val="35605177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3600" dirty="0">
                <a:solidFill>
                  <a:schemeClr val="tx2">
                    <a:lumMod val="10000"/>
                  </a:schemeClr>
                </a:solidFill>
              </a:rPr>
              <a:t>after they were brought to the place of building, not an instrument was to be used upon them; the workmen had only to place them in position. For use in the foundation, one stone of unusual size and peculiar shape had been brought; but the workmen could find no place for it, and would not accept it.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597</a:t>
            </a:r>
          </a:p>
        </p:txBody>
      </p:sp>
    </p:spTree>
    <p:extLst>
      <p:ext uri="{BB962C8B-B14F-4D97-AF65-F5344CB8AC3E}">
        <p14:creationId xmlns:p14="http://schemas.microsoft.com/office/powerpoint/2010/main" val="20813282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The Triumphal Entry</a:t>
            </a:r>
            <a:br>
              <a:rPr lang="en-US" sz="5400" b="1" dirty="0">
                <a:solidFill>
                  <a:schemeClr val="accent3">
                    <a:lumMod val="40000"/>
                    <a:lumOff val="60000"/>
                  </a:schemeClr>
                </a:solidFill>
              </a:rPr>
            </a:br>
            <a:r>
              <a:rPr lang="en-US" sz="4400" b="1" dirty="0">
                <a:solidFill>
                  <a:schemeClr val="accent3">
                    <a:lumMod val="40000"/>
                    <a:lumOff val="60000"/>
                  </a:schemeClr>
                </a:solidFill>
              </a:rPr>
              <a:t>Mark 11:8-11</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fontScale="92500"/>
          </a:bodyPr>
          <a:lstStyle/>
          <a:p>
            <a:r>
              <a:rPr lang="en-US" sz="4400" dirty="0"/>
              <a:t>8 And many spread their garments in the way: and others cut down branches off the trees, and strawed them in the way.</a:t>
            </a:r>
          </a:p>
        </p:txBody>
      </p:sp>
      <p:pic>
        <p:nvPicPr>
          <p:cNvPr id="16" name="Picture Placeholder 15">
            <a:extLst>
              <a:ext uri="{FF2B5EF4-FFF2-40B4-BE49-F238E27FC236}">
                <a16:creationId xmlns:a16="http://schemas.microsoft.com/office/drawing/2014/main" id="{98D36A3D-1F70-E466-A526-3730B9B2A9F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46" r="33304"/>
          <a:stretch/>
        </p:blipFill>
        <p:spPr>
          <a:xfrm>
            <a:off x="6098117" y="0"/>
            <a:ext cx="6093883" cy="6858000"/>
          </a:xfrm>
        </p:spPr>
      </p:pic>
    </p:spTree>
    <p:extLst>
      <p:ext uri="{BB962C8B-B14F-4D97-AF65-F5344CB8AC3E}">
        <p14:creationId xmlns:p14="http://schemas.microsoft.com/office/powerpoint/2010/main" val="410822324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696688" y="598714"/>
            <a:ext cx="10881258" cy="3799113"/>
          </a:xfrm>
        </p:spPr>
        <p:txBody>
          <a:bodyPr/>
          <a:lstStyle/>
          <a:p>
            <a:r>
              <a:rPr lang="en-US" sz="3600" dirty="0">
                <a:solidFill>
                  <a:schemeClr val="tx2">
                    <a:lumMod val="10000"/>
                  </a:schemeClr>
                </a:solidFill>
              </a:rPr>
              <a:t>It was an annoyance to them as it lay unused in their way. Long it remained a rejected stone. But when the builders came to the laying of the corner, they searched for a long time to find a stone of sufficient size and strength, and of the proper shape, to take that particular place, and bear the great weight which would rest upon it.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597</a:t>
            </a:r>
          </a:p>
        </p:txBody>
      </p:sp>
    </p:spTree>
    <p:extLst>
      <p:ext uri="{BB962C8B-B14F-4D97-AF65-F5344CB8AC3E}">
        <p14:creationId xmlns:p14="http://schemas.microsoft.com/office/powerpoint/2010/main" val="124697293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4000" dirty="0">
                <a:solidFill>
                  <a:schemeClr val="tx2">
                    <a:lumMod val="10000"/>
                  </a:schemeClr>
                </a:solidFill>
              </a:rPr>
              <a:t>Should they make an unwise choice for this important place, the safety of the entire building would be endangered. They must find a stone capable of resisting the influence of the sun, of frost, and of tempest.</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597</a:t>
            </a:r>
          </a:p>
        </p:txBody>
      </p:sp>
    </p:spTree>
    <p:extLst>
      <p:ext uri="{BB962C8B-B14F-4D97-AF65-F5344CB8AC3E}">
        <p14:creationId xmlns:p14="http://schemas.microsoft.com/office/powerpoint/2010/main" val="301127604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4000" dirty="0">
                <a:solidFill>
                  <a:schemeClr val="tx2">
                    <a:lumMod val="10000"/>
                  </a:schemeClr>
                </a:solidFill>
              </a:rPr>
              <a:t>Several stones had at different times been chosen, but under the pressure of immense weights they had crumbled to pieces. Others could not bear the test of the sudden atmospheric changes.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597</a:t>
            </a:r>
          </a:p>
        </p:txBody>
      </p:sp>
    </p:spTree>
    <p:extLst>
      <p:ext uri="{BB962C8B-B14F-4D97-AF65-F5344CB8AC3E}">
        <p14:creationId xmlns:p14="http://schemas.microsoft.com/office/powerpoint/2010/main" val="302876734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838201"/>
            <a:ext cx="10572000" cy="3581998"/>
          </a:xfrm>
        </p:spPr>
        <p:txBody>
          <a:bodyPr/>
          <a:lstStyle/>
          <a:p>
            <a:r>
              <a:rPr lang="en-US" sz="4000" dirty="0">
                <a:solidFill>
                  <a:schemeClr val="tx2">
                    <a:lumMod val="10000"/>
                  </a:schemeClr>
                </a:solidFill>
              </a:rPr>
              <a:t>But at last attention was called to the stone so long rejected. It had been exposed to the air, to sun and storm, without revealing the slightest crack. The builders examined this stone. It had borne every test but one.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597</a:t>
            </a:r>
          </a:p>
        </p:txBody>
      </p:sp>
    </p:spTree>
    <p:extLst>
      <p:ext uri="{BB962C8B-B14F-4D97-AF65-F5344CB8AC3E}">
        <p14:creationId xmlns:p14="http://schemas.microsoft.com/office/powerpoint/2010/main" val="399718600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BEE5D1-2983-5117-1C11-FA13A05CC372}"/>
              </a:ext>
            </a:extLst>
          </p:cNvPr>
          <p:cNvSpPr>
            <a:spLocks noGrp="1"/>
          </p:cNvSpPr>
          <p:nvPr>
            <p:ph type="ctrTitle"/>
          </p:nvPr>
        </p:nvSpPr>
        <p:spPr>
          <a:xfrm>
            <a:off x="810001" y="367992"/>
            <a:ext cx="10572000" cy="4225779"/>
          </a:xfrm>
        </p:spPr>
        <p:txBody>
          <a:bodyPr/>
          <a:lstStyle/>
          <a:p>
            <a:r>
              <a:rPr lang="en-US" sz="3800" dirty="0">
                <a:solidFill>
                  <a:schemeClr val="tx2">
                    <a:lumMod val="10000"/>
                  </a:schemeClr>
                </a:solidFill>
              </a:rPr>
              <a:t>If it could bear the test of severe pressure, they decided to accept it for the cornerstone. The trial was made. The stone was accepted, brought to its assigned position, and found to be an exact fit. In prophetic vision, Isaiah was shown that this stone was a symbol of Christ. </a:t>
            </a:r>
          </a:p>
        </p:txBody>
      </p:sp>
      <p:sp>
        <p:nvSpPr>
          <p:cNvPr id="3" name="Subtitle 2">
            <a:extLst>
              <a:ext uri="{FF2B5EF4-FFF2-40B4-BE49-F238E27FC236}">
                <a16:creationId xmlns:a16="http://schemas.microsoft.com/office/drawing/2014/main" id="{C68B968D-3546-CDA2-0E94-B45519ED6B54}"/>
              </a:ext>
            </a:extLst>
          </p:cNvPr>
          <p:cNvSpPr>
            <a:spLocks noGrp="1"/>
          </p:cNvSpPr>
          <p:nvPr>
            <p:ph type="subTitle" idx="1"/>
          </p:nvPr>
        </p:nvSpPr>
        <p:spPr>
          <a:xfrm>
            <a:off x="810001" y="5280846"/>
            <a:ext cx="10572000" cy="1209163"/>
          </a:xfrm>
        </p:spPr>
        <p:txBody>
          <a:bodyPr>
            <a:normAutofit/>
          </a:bodyPr>
          <a:lstStyle/>
          <a:p>
            <a:r>
              <a:rPr lang="en-US" sz="6000" b="1" i="1" dirty="0"/>
              <a:t>The Desire of Ages </a:t>
            </a:r>
            <a:r>
              <a:rPr lang="en-US" sz="6000" b="1" dirty="0"/>
              <a:t>p. 597</a:t>
            </a:r>
          </a:p>
        </p:txBody>
      </p:sp>
    </p:spTree>
    <p:extLst>
      <p:ext uri="{BB962C8B-B14F-4D97-AF65-F5344CB8AC3E}">
        <p14:creationId xmlns:p14="http://schemas.microsoft.com/office/powerpoint/2010/main" val="364883873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630195" y="305820"/>
            <a:ext cx="11182863" cy="711333"/>
          </a:xfrm>
        </p:spPr>
        <p:txBody>
          <a:bodyPr/>
          <a:lstStyle/>
          <a:p>
            <a:r>
              <a:rPr lang="en-US" sz="4400" dirty="0"/>
              <a:t>Pharisees and Herodians:  </a:t>
            </a:r>
            <a:r>
              <a:rPr lang="en-US" sz="4000" dirty="0"/>
              <a:t>Mark 12:13-17</a:t>
            </a:r>
            <a:endParaRPr lang="en-US" sz="4400" dirty="0"/>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30195" y="4380411"/>
            <a:ext cx="11182864" cy="2246812"/>
          </a:xfrm>
          <a:solidFill>
            <a:schemeClr val="accent1">
              <a:lumMod val="20000"/>
              <a:lumOff val="80000"/>
            </a:schemeClr>
          </a:solidFill>
        </p:spPr>
        <p:txBody>
          <a:bodyPr/>
          <a:lstStyle/>
          <a:p>
            <a:r>
              <a:rPr lang="en-US" sz="2800" b="1" dirty="0">
                <a:solidFill>
                  <a:schemeClr val="bg1"/>
                </a:solidFill>
              </a:rPr>
              <a:t>The Herodians were a Jewish political party that favored the house of Herod Antipas. The Pharisees were ardent nationalists, who opposed Herod as well as Caesar, whereas the Herodian partisans were collaborationists. Bitter enemies in the realm of politics, they were united against Jesus.   </a:t>
            </a:r>
          </a:p>
        </p:txBody>
      </p:sp>
      <p:sp>
        <p:nvSpPr>
          <p:cNvPr id="4" name="TextBox 3">
            <a:extLst>
              <a:ext uri="{FF2B5EF4-FFF2-40B4-BE49-F238E27FC236}">
                <a16:creationId xmlns:a16="http://schemas.microsoft.com/office/drawing/2014/main" id="{B95350DA-FAF6-E20B-A399-B4C41EBEA376}"/>
              </a:ext>
            </a:extLst>
          </p:cNvPr>
          <p:cNvSpPr txBox="1"/>
          <p:nvPr/>
        </p:nvSpPr>
        <p:spPr>
          <a:xfrm>
            <a:off x="793282" y="1049810"/>
            <a:ext cx="6064717" cy="2862322"/>
          </a:xfrm>
          <a:prstGeom prst="rect">
            <a:avLst/>
          </a:prstGeom>
          <a:noFill/>
        </p:spPr>
        <p:txBody>
          <a:bodyPr wrap="square" rtlCol="0">
            <a:spAutoFit/>
          </a:bodyPr>
          <a:lstStyle/>
          <a:p>
            <a:r>
              <a:rPr lang="en-US" sz="3600" b="1" dirty="0">
                <a:solidFill>
                  <a:schemeClr val="tx2">
                    <a:lumMod val="10000"/>
                  </a:schemeClr>
                </a:solidFill>
              </a:rPr>
              <a:t>13 And they send unto him certain of the Pharisees and of the Herodians, to catch him in his words.</a:t>
            </a:r>
            <a:endParaRPr lang="en-US" sz="3600" dirty="0">
              <a:solidFill>
                <a:schemeClr val="tx2">
                  <a:lumMod val="10000"/>
                </a:schemeClr>
              </a:solidFill>
            </a:endParaRPr>
          </a:p>
        </p:txBody>
      </p:sp>
      <p:pic>
        <p:nvPicPr>
          <p:cNvPr id="14338" name="Picture 2" descr="Some Pharisees and supporters of Herod came up with a plan to trick Jesus into saying something that would so upset the Romans they would put him to death. They sent spies, pretending to be sincere listeners, to ask Jesus a question. – Slide 4">
            <a:extLst>
              <a:ext uri="{FF2B5EF4-FFF2-40B4-BE49-F238E27FC236}">
                <a16:creationId xmlns:a16="http://schemas.microsoft.com/office/drawing/2014/main" id="{F2B1E7FD-DA92-60AC-A967-D53A1E757F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1772" y="1049810"/>
            <a:ext cx="4019005" cy="30142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41157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630195" y="305820"/>
            <a:ext cx="11182863" cy="711333"/>
          </a:xfrm>
        </p:spPr>
        <p:txBody>
          <a:bodyPr/>
          <a:lstStyle/>
          <a:p>
            <a:r>
              <a:rPr lang="en-US" sz="4400" dirty="0"/>
              <a:t>Pharisees and Herodians:  </a:t>
            </a:r>
            <a:r>
              <a:rPr lang="en-US" sz="4000" dirty="0"/>
              <a:t>Mark 12:14-17</a:t>
            </a:r>
            <a:endParaRPr lang="en-US" sz="4400" dirty="0"/>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30195" y="4380411"/>
            <a:ext cx="10778034" cy="1985555"/>
          </a:xfrm>
          <a:solidFill>
            <a:schemeClr val="accent1">
              <a:lumMod val="20000"/>
              <a:lumOff val="80000"/>
            </a:schemeClr>
          </a:solidFill>
        </p:spPr>
        <p:txBody>
          <a:bodyPr/>
          <a:lstStyle/>
          <a:p>
            <a:r>
              <a:rPr lang="en-US" sz="3200" b="1" dirty="0">
                <a:solidFill>
                  <a:schemeClr val="bg1"/>
                </a:solidFill>
              </a:rPr>
              <a:t>Their simulated honesty was in fact an attempt at deception. By flattery they hoped to put Jesus off His guard.  They hereby profess to credit Jesus with being fair and impartial.  </a:t>
            </a:r>
          </a:p>
        </p:txBody>
      </p:sp>
      <p:sp>
        <p:nvSpPr>
          <p:cNvPr id="4" name="TextBox 3">
            <a:extLst>
              <a:ext uri="{FF2B5EF4-FFF2-40B4-BE49-F238E27FC236}">
                <a16:creationId xmlns:a16="http://schemas.microsoft.com/office/drawing/2014/main" id="{B95350DA-FAF6-E20B-A399-B4C41EBEA376}"/>
              </a:ext>
            </a:extLst>
          </p:cNvPr>
          <p:cNvSpPr txBox="1"/>
          <p:nvPr/>
        </p:nvSpPr>
        <p:spPr>
          <a:xfrm>
            <a:off x="630195" y="1049810"/>
            <a:ext cx="6345371" cy="3108543"/>
          </a:xfrm>
          <a:prstGeom prst="rect">
            <a:avLst/>
          </a:prstGeom>
          <a:noFill/>
        </p:spPr>
        <p:txBody>
          <a:bodyPr wrap="square" rtlCol="0">
            <a:spAutoFit/>
          </a:bodyPr>
          <a:lstStyle/>
          <a:p>
            <a:r>
              <a:rPr lang="en-US" sz="2800" b="1" dirty="0">
                <a:solidFill>
                  <a:schemeClr val="tx2">
                    <a:lumMod val="10000"/>
                  </a:schemeClr>
                </a:solidFill>
              </a:rPr>
              <a:t>14 And when they were come, they say unto him, Master, we know that thou art true, and </a:t>
            </a:r>
            <a:r>
              <a:rPr lang="en-US" sz="2800" b="1" dirty="0" err="1">
                <a:solidFill>
                  <a:schemeClr val="tx2">
                    <a:lumMod val="10000"/>
                  </a:schemeClr>
                </a:solidFill>
              </a:rPr>
              <a:t>carest</a:t>
            </a:r>
            <a:r>
              <a:rPr lang="en-US" sz="2800" b="1" dirty="0">
                <a:solidFill>
                  <a:schemeClr val="tx2">
                    <a:lumMod val="10000"/>
                  </a:schemeClr>
                </a:solidFill>
              </a:rPr>
              <a:t> for no man: for thou </a:t>
            </a:r>
            <a:r>
              <a:rPr lang="en-US" sz="2800" b="1" dirty="0" err="1">
                <a:solidFill>
                  <a:schemeClr val="tx2">
                    <a:lumMod val="10000"/>
                  </a:schemeClr>
                </a:solidFill>
              </a:rPr>
              <a:t>regardest</a:t>
            </a:r>
            <a:r>
              <a:rPr lang="en-US" sz="2800" b="1" dirty="0">
                <a:solidFill>
                  <a:schemeClr val="tx2">
                    <a:lumMod val="10000"/>
                  </a:schemeClr>
                </a:solidFill>
              </a:rPr>
              <a:t> not the person of men, but </a:t>
            </a:r>
            <a:r>
              <a:rPr lang="en-US" sz="2800" b="1" dirty="0" err="1">
                <a:solidFill>
                  <a:schemeClr val="tx2">
                    <a:lumMod val="10000"/>
                  </a:schemeClr>
                </a:solidFill>
              </a:rPr>
              <a:t>teachest</a:t>
            </a:r>
            <a:r>
              <a:rPr lang="en-US" sz="2800" b="1" dirty="0">
                <a:solidFill>
                  <a:schemeClr val="tx2">
                    <a:lumMod val="10000"/>
                  </a:schemeClr>
                </a:solidFill>
              </a:rPr>
              <a:t> the way of God in truth: Is it lawful to give tribute to Caesar, or not?</a:t>
            </a:r>
            <a:endParaRPr lang="en-US" sz="2800" dirty="0">
              <a:solidFill>
                <a:schemeClr val="tx2">
                  <a:lumMod val="10000"/>
                </a:schemeClr>
              </a:solidFill>
            </a:endParaRPr>
          </a:p>
        </p:txBody>
      </p:sp>
      <p:pic>
        <p:nvPicPr>
          <p:cNvPr id="15362" name="Picture 2" descr="The spies went up to Jesus. ‘Teacher we know that you speak and teach what is right. You teach the truth and God’s ways. Is it right for us to pay taxes to Caesar or not? – Slide 5">
            <a:extLst>
              <a:ext uri="{FF2B5EF4-FFF2-40B4-BE49-F238E27FC236}">
                <a16:creationId xmlns:a16="http://schemas.microsoft.com/office/drawing/2014/main" id="{88DF91E2-119F-E2EE-0848-42996C4964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4868" y="1049810"/>
            <a:ext cx="4097383" cy="3073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813225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630195" y="305820"/>
            <a:ext cx="11182863" cy="711333"/>
          </a:xfrm>
        </p:spPr>
        <p:txBody>
          <a:bodyPr/>
          <a:lstStyle/>
          <a:p>
            <a:r>
              <a:rPr lang="en-US" sz="4400" dirty="0"/>
              <a:t>Pharisees and Herodians: </a:t>
            </a:r>
            <a:r>
              <a:rPr lang="en-US" sz="4000" dirty="0"/>
              <a:t>Mark 12:15-17</a:t>
            </a:r>
            <a:endParaRPr lang="en-US" sz="4400" dirty="0"/>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30195" y="4580709"/>
            <a:ext cx="10778034" cy="1785257"/>
          </a:xfrm>
          <a:solidFill>
            <a:schemeClr val="accent1">
              <a:lumMod val="20000"/>
              <a:lumOff val="80000"/>
            </a:schemeClr>
          </a:solidFill>
        </p:spPr>
        <p:txBody>
          <a:bodyPr/>
          <a:lstStyle/>
          <a:p>
            <a:r>
              <a:rPr lang="en-US" sz="3200" b="1" dirty="0">
                <a:solidFill>
                  <a:schemeClr val="bg1"/>
                </a:solidFill>
              </a:rPr>
              <a:t>The politically explosive question that confronted Jesus involved the problem, “Shall we submit to Rome or shall we fight for our independence?” </a:t>
            </a:r>
          </a:p>
        </p:txBody>
      </p:sp>
      <p:sp>
        <p:nvSpPr>
          <p:cNvPr id="4" name="TextBox 3">
            <a:extLst>
              <a:ext uri="{FF2B5EF4-FFF2-40B4-BE49-F238E27FC236}">
                <a16:creationId xmlns:a16="http://schemas.microsoft.com/office/drawing/2014/main" id="{B95350DA-FAF6-E20B-A399-B4C41EBEA376}"/>
              </a:ext>
            </a:extLst>
          </p:cNvPr>
          <p:cNvSpPr txBox="1"/>
          <p:nvPr/>
        </p:nvSpPr>
        <p:spPr>
          <a:xfrm>
            <a:off x="875212" y="1075859"/>
            <a:ext cx="6030685" cy="3046988"/>
          </a:xfrm>
          <a:prstGeom prst="rect">
            <a:avLst/>
          </a:prstGeom>
          <a:noFill/>
        </p:spPr>
        <p:txBody>
          <a:bodyPr wrap="square" rtlCol="0">
            <a:spAutoFit/>
          </a:bodyPr>
          <a:lstStyle/>
          <a:p>
            <a:r>
              <a:rPr lang="en-US" sz="3200" b="1" dirty="0">
                <a:solidFill>
                  <a:schemeClr val="tx2">
                    <a:lumMod val="10000"/>
                  </a:schemeClr>
                </a:solidFill>
              </a:rPr>
              <a:t>15 Shall we give, or shall we not give? But he, knowing their hypocrisy, said unto them, Why tempt ye me? bring me a penny, that I may see it.</a:t>
            </a:r>
            <a:endParaRPr lang="en-US" sz="3200" dirty="0">
              <a:solidFill>
                <a:schemeClr val="tx2">
                  <a:lumMod val="10000"/>
                </a:schemeClr>
              </a:solidFill>
            </a:endParaRPr>
          </a:p>
        </p:txBody>
      </p:sp>
      <p:pic>
        <p:nvPicPr>
          <p:cNvPr id="16388" name="Picture 4" descr="Jesus knew these spies were trying to trick him. ‘Show me a denarius coin,’ Jesus answered. – Slide 8">
            <a:extLst>
              <a:ext uri="{FF2B5EF4-FFF2-40B4-BE49-F238E27FC236}">
                <a16:creationId xmlns:a16="http://schemas.microsoft.com/office/drawing/2014/main" id="{F1CB5BB8-EAB0-B6F6-B76D-12D9056B422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45578" y="1055040"/>
            <a:ext cx="4062651" cy="30469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376028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630195" y="305820"/>
            <a:ext cx="11182863" cy="711333"/>
          </a:xfrm>
        </p:spPr>
        <p:txBody>
          <a:bodyPr/>
          <a:lstStyle/>
          <a:p>
            <a:r>
              <a:rPr lang="en-US" sz="4400" dirty="0"/>
              <a:t>Pharisees and Herodians: </a:t>
            </a:r>
            <a:r>
              <a:rPr lang="en-US" sz="4000" dirty="0"/>
              <a:t>Mark 12:16-17</a:t>
            </a:r>
            <a:endParaRPr lang="en-US" sz="4400" dirty="0"/>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30194" y="4659085"/>
            <a:ext cx="11100251" cy="1706881"/>
          </a:xfrm>
          <a:solidFill>
            <a:schemeClr val="accent1">
              <a:lumMod val="20000"/>
              <a:lumOff val="80000"/>
            </a:schemeClr>
          </a:solidFill>
        </p:spPr>
        <p:txBody>
          <a:bodyPr/>
          <a:lstStyle/>
          <a:p>
            <a:r>
              <a:rPr lang="en-US" sz="3200" b="1" dirty="0">
                <a:solidFill>
                  <a:schemeClr val="bg1"/>
                </a:solidFill>
              </a:rPr>
              <a:t>Roman taxes must be paid in Roman coin. Local rulers were permitted to issue their own copper coins, but Rome reserved the right to mint silver coins. </a:t>
            </a:r>
          </a:p>
        </p:txBody>
      </p:sp>
      <p:sp>
        <p:nvSpPr>
          <p:cNvPr id="4" name="TextBox 3">
            <a:extLst>
              <a:ext uri="{FF2B5EF4-FFF2-40B4-BE49-F238E27FC236}">
                <a16:creationId xmlns:a16="http://schemas.microsoft.com/office/drawing/2014/main" id="{B95350DA-FAF6-E20B-A399-B4C41EBEA376}"/>
              </a:ext>
            </a:extLst>
          </p:cNvPr>
          <p:cNvSpPr txBox="1"/>
          <p:nvPr/>
        </p:nvSpPr>
        <p:spPr>
          <a:xfrm>
            <a:off x="875212" y="1075859"/>
            <a:ext cx="6030685" cy="2862322"/>
          </a:xfrm>
          <a:prstGeom prst="rect">
            <a:avLst/>
          </a:prstGeom>
          <a:noFill/>
        </p:spPr>
        <p:txBody>
          <a:bodyPr wrap="square" rtlCol="0">
            <a:spAutoFit/>
          </a:bodyPr>
          <a:lstStyle/>
          <a:p>
            <a:r>
              <a:rPr lang="en-US" sz="3600" b="1" dirty="0">
                <a:solidFill>
                  <a:schemeClr val="tx2">
                    <a:lumMod val="10000"/>
                  </a:schemeClr>
                </a:solidFill>
              </a:rPr>
              <a:t>16 And they brought it. And he saith unto them, Whose is this image and superscription? And they said unto him, Caesar's.</a:t>
            </a:r>
            <a:endParaRPr lang="en-US" sz="3600" dirty="0">
              <a:solidFill>
                <a:schemeClr val="tx2">
                  <a:lumMod val="10000"/>
                </a:schemeClr>
              </a:solidFill>
            </a:endParaRPr>
          </a:p>
        </p:txBody>
      </p:sp>
      <p:pic>
        <p:nvPicPr>
          <p:cNvPr id="17410" name="Picture 2" descr="‘Whose image do you see on it?’ Jesus asked ‘Caesar’s,’ came the reply. – Slide 10">
            <a:extLst>
              <a:ext uri="{FF2B5EF4-FFF2-40B4-BE49-F238E27FC236}">
                <a16:creationId xmlns:a16="http://schemas.microsoft.com/office/drawing/2014/main" id="{F32A490F-F166-C8CA-3842-C7340380B8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89223" y="1075859"/>
            <a:ext cx="3927565" cy="29456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266383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F5764-D715-5A3A-832E-84691D3AB45D}"/>
              </a:ext>
            </a:extLst>
          </p:cNvPr>
          <p:cNvSpPr>
            <a:spLocks noGrp="1"/>
          </p:cNvSpPr>
          <p:nvPr>
            <p:ph type="title"/>
          </p:nvPr>
        </p:nvSpPr>
        <p:spPr>
          <a:xfrm>
            <a:off x="630195" y="305820"/>
            <a:ext cx="11182863" cy="711333"/>
          </a:xfrm>
        </p:spPr>
        <p:txBody>
          <a:bodyPr/>
          <a:lstStyle/>
          <a:p>
            <a:r>
              <a:rPr lang="en-US" sz="4800" dirty="0"/>
              <a:t>Pharisees and Herodians: </a:t>
            </a:r>
            <a:r>
              <a:rPr lang="en-US" sz="4400" dirty="0"/>
              <a:t>Mark 12:17</a:t>
            </a:r>
            <a:endParaRPr lang="en-US" sz="4800" dirty="0"/>
          </a:p>
        </p:txBody>
      </p:sp>
      <p:sp>
        <p:nvSpPr>
          <p:cNvPr id="3" name="Text Placeholder 2">
            <a:extLst>
              <a:ext uri="{FF2B5EF4-FFF2-40B4-BE49-F238E27FC236}">
                <a16:creationId xmlns:a16="http://schemas.microsoft.com/office/drawing/2014/main" id="{B4414CB2-D448-78DD-D81F-48877EA265F6}"/>
              </a:ext>
            </a:extLst>
          </p:cNvPr>
          <p:cNvSpPr>
            <a:spLocks noGrp="1"/>
          </p:cNvSpPr>
          <p:nvPr>
            <p:ph type="body" idx="1"/>
          </p:nvPr>
        </p:nvSpPr>
        <p:spPr>
          <a:xfrm>
            <a:off x="630194" y="4659085"/>
            <a:ext cx="11100251" cy="1706881"/>
          </a:xfrm>
          <a:solidFill>
            <a:schemeClr val="accent1">
              <a:lumMod val="20000"/>
              <a:lumOff val="80000"/>
            </a:schemeClr>
          </a:solidFill>
        </p:spPr>
        <p:txBody>
          <a:bodyPr/>
          <a:lstStyle/>
          <a:p>
            <a:r>
              <a:rPr lang="en-US" sz="3200" b="1" dirty="0">
                <a:solidFill>
                  <a:schemeClr val="bg1"/>
                </a:solidFill>
              </a:rPr>
              <a:t>Roman taxes must be paid in Roman coin. Local rulers were permitted to issue their own copper coins, but Rome reserved the right to mint silver coins. </a:t>
            </a:r>
          </a:p>
        </p:txBody>
      </p:sp>
      <p:sp>
        <p:nvSpPr>
          <p:cNvPr id="4" name="TextBox 3">
            <a:extLst>
              <a:ext uri="{FF2B5EF4-FFF2-40B4-BE49-F238E27FC236}">
                <a16:creationId xmlns:a16="http://schemas.microsoft.com/office/drawing/2014/main" id="{B95350DA-FAF6-E20B-A399-B4C41EBEA376}"/>
              </a:ext>
            </a:extLst>
          </p:cNvPr>
          <p:cNvSpPr txBox="1"/>
          <p:nvPr/>
        </p:nvSpPr>
        <p:spPr>
          <a:xfrm>
            <a:off x="630194" y="1075859"/>
            <a:ext cx="6301829" cy="3046988"/>
          </a:xfrm>
          <a:prstGeom prst="rect">
            <a:avLst/>
          </a:prstGeom>
          <a:noFill/>
        </p:spPr>
        <p:txBody>
          <a:bodyPr wrap="square" rtlCol="0">
            <a:spAutoFit/>
          </a:bodyPr>
          <a:lstStyle/>
          <a:p>
            <a:r>
              <a:rPr lang="en-US" sz="3200" b="1" dirty="0">
                <a:solidFill>
                  <a:schemeClr val="tx2">
                    <a:lumMod val="10000"/>
                  </a:schemeClr>
                </a:solidFill>
              </a:rPr>
              <a:t>17 And Jesus answering said unto them, Render to Caesar the things that are Caesar's, and to God the things that are God's. And they </a:t>
            </a:r>
            <a:r>
              <a:rPr lang="en-US" sz="3200" b="1" dirty="0" err="1">
                <a:solidFill>
                  <a:schemeClr val="tx2">
                    <a:lumMod val="10000"/>
                  </a:schemeClr>
                </a:solidFill>
              </a:rPr>
              <a:t>marvelled</a:t>
            </a:r>
            <a:r>
              <a:rPr lang="en-US" sz="3200" b="1" dirty="0">
                <a:solidFill>
                  <a:schemeClr val="tx2">
                    <a:lumMod val="10000"/>
                  </a:schemeClr>
                </a:solidFill>
              </a:rPr>
              <a:t> at him.</a:t>
            </a:r>
            <a:endParaRPr lang="en-US" sz="3200" dirty="0">
              <a:solidFill>
                <a:schemeClr val="tx2">
                  <a:lumMod val="10000"/>
                </a:schemeClr>
              </a:solidFill>
            </a:endParaRPr>
          </a:p>
        </p:txBody>
      </p:sp>
      <p:pic>
        <p:nvPicPr>
          <p:cNvPr id="18434" name="Picture 2" descr="‘Give to Caesar the things that are Caesar’s,’ Jesus replied, ‘and give to God the things that are God’s.’ – Slide 11">
            <a:extLst>
              <a:ext uri="{FF2B5EF4-FFF2-40B4-BE49-F238E27FC236}">
                <a16:creationId xmlns:a16="http://schemas.microsoft.com/office/drawing/2014/main" id="{873BEB70-44D4-7DCA-0D0A-B8C34D3B05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23909" y="1059384"/>
            <a:ext cx="4101736" cy="30763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192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334537" y="435936"/>
            <a:ext cx="5759347" cy="1392864"/>
          </a:xfrm>
        </p:spPr>
        <p:txBody>
          <a:bodyPr>
            <a:normAutofit fontScale="90000"/>
          </a:bodyPr>
          <a:lstStyle/>
          <a:p>
            <a:pPr algn="ctr"/>
            <a:r>
              <a:rPr lang="en-US" sz="4400" b="1" dirty="0">
                <a:solidFill>
                  <a:schemeClr val="tx1"/>
                </a:solidFill>
              </a:rPr>
              <a:t>The Triumphal Entry</a:t>
            </a:r>
            <a:br>
              <a:rPr lang="en-US" sz="5400" b="1" dirty="0">
                <a:solidFill>
                  <a:schemeClr val="accent3">
                    <a:lumMod val="40000"/>
                    <a:lumOff val="60000"/>
                  </a:schemeClr>
                </a:solidFill>
              </a:rPr>
            </a:br>
            <a:r>
              <a:rPr lang="en-US" sz="4400" b="1" dirty="0">
                <a:solidFill>
                  <a:schemeClr val="accent3">
                    <a:lumMod val="40000"/>
                    <a:lumOff val="60000"/>
                  </a:schemeClr>
                </a:solidFill>
              </a:rPr>
              <a:t>Mark 11:9-11</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524107" y="1988288"/>
            <a:ext cx="5475249" cy="4524024"/>
          </a:xfrm>
        </p:spPr>
        <p:txBody>
          <a:bodyPr>
            <a:normAutofit fontScale="92500" lnSpcReduction="20000"/>
          </a:bodyPr>
          <a:lstStyle/>
          <a:p>
            <a:r>
              <a:rPr lang="en-US" sz="4400" dirty="0"/>
              <a:t>9 And they that went before, and they that followed, cried, saying, Hosanna; Blessed is he that cometh in the name of the Lord:</a:t>
            </a:r>
          </a:p>
        </p:txBody>
      </p:sp>
      <p:pic>
        <p:nvPicPr>
          <p:cNvPr id="7" name="Picture Placeholder 6">
            <a:extLst>
              <a:ext uri="{FF2B5EF4-FFF2-40B4-BE49-F238E27FC236}">
                <a16:creationId xmlns:a16="http://schemas.microsoft.com/office/drawing/2014/main" id="{09AB4B3D-49DA-D3BE-C28B-DC43DA041B8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16675" r="16675"/>
          <a:stretch>
            <a:fillRect/>
          </a:stretch>
        </p:blipFill>
        <p:spPr/>
      </p:pic>
    </p:spTree>
    <p:extLst>
      <p:ext uri="{BB962C8B-B14F-4D97-AF65-F5344CB8AC3E}">
        <p14:creationId xmlns:p14="http://schemas.microsoft.com/office/powerpoint/2010/main" val="233232858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Pharisees</a:t>
            </a:r>
            <a:br>
              <a:rPr lang="en-US" sz="3600" dirty="0"/>
            </a:br>
            <a:r>
              <a:rPr lang="en-US" sz="3200" dirty="0">
                <a:solidFill>
                  <a:schemeClr val="bg1"/>
                </a:solidFill>
              </a:rPr>
              <a:t>Mark 12:18-27</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885509" y="446088"/>
            <a:ext cx="6796418" cy="5800888"/>
          </a:xfrm>
        </p:spPr>
        <p:txBody>
          <a:bodyPr>
            <a:noAutofit/>
          </a:bodyPr>
          <a:lstStyle/>
          <a:p>
            <a:r>
              <a:rPr lang="en-US" sz="4000" dirty="0"/>
              <a:t>18 Then come unto him the Sadducees, which say there is no resurrection; and they asked him, saying,</a:t>
            </a:r>
          </a:p>
        </p:txBody>
      </p:sp>
      <p:pic>
        <p:nvPicPr>
          <p:cNvPr id="19458" name="Picture 2" descr="Some Pharisees and supporters of Herod came up with a plan to trick Jesus into saying something that would so upset the Romans they would put Him to death. They sent spies, pretending to be sincere listeners, to ask Jesus a question. – Slide 4">
            <a:extLst>
              <a:ext uri="{FF2B5EF4-FFF2-40B4-BE49-F238E27FC236}">
                <a16:creationId xmlns:a16="http://schemas.microsoft.com/office/drawing/2014/main" id="{25AEB025-276D-426A-F3FC-981E279C5A4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905"/>
          <a:stretch/>
        </p:blipFill>
        <p:spPr bwMode="auto">
          <a:xfrm>
            <a:off x="633941" y="2533106"/>
            <a:ext cx="4119155"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42723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Pharisees</a:t>
            </a:r>
            <a:br>
              <a:rPr lang="en-US" sz="3600" dirty="0"/>
            </a:br>
            <a:r>
              <a:rPr lang="en-US" sz="3200" dirty="0">
                <a:solidFill>
                  <a:schemeClr val="bg1"/>
                </a:solidFill>
              </a:rPr>
              <a:t>Mark 12:19-27</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885509" y="446088"/>
            <a:ext cx="6796418" cy="5800888"/>
          </a:xfrm>
        </p:spPr>
        <p:txBody>
          <a:bodyPr>
            <a:noAutofit/>
          </a:bodyPr>
          <a:lstStyle/>
          <a:p>
            <a:r>
              <a:rPr lang="en-US" sz="3600" dirty="0"/>
              <a:t>19 Master, Moses wrote unto us, If a man's brother die, and leave his wife behind him, and leave no children, that his brother should take his wife, and raise up seed unto his brother.</a:t>
            </a:r>
          </a:p>
        </p:txBody>
      </p:sp>
      <p:pic>
        <p:nvPicPr>
          <p:cNvPr id="20482" name="Picture 2" descr="Then they asked, ‘Is it right for us to pay taxes to Caesar or not?’ – Slide 6">
            <a:extLst>
              <a:ext uri="{FF2B5EF4-FFF2-40B4-BE49-F238E27FC236}">
                <a16:creationId xmlns:a16="http://schemas.microsoft.com/office/drawing/2014/main" id="{3BE42E83-2EFA-349C-4C53-0B66F1F714A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286"/>
          <a:stretch/>
        </p:blipFill>
        <p:spPr bwMode="auto">
          <a:xfrm>
            <a:off x="1017118" y="2393768"/>
            <a:ext cx="3735978"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084814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Pharisees</a:t>
            </a:r>
            <a:br>
              <a:rPr lang="en-US" sz="3600" dirty="0"/>
            </a:br>
            <a:r>
              <a:rPr lang="en-US" sz="3200" dirty="0">
                <a:solidFill>
                  <a:schemeClr val="bg1"/>
                </a:solidFill>
              </a:rPr>
              <a:t>Mark 12:20-27</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885509" y="446088"/>
            <a:ext cx="6796418" cy="5800888"/>
          </a:xfrm>
        </p:spPr>
        <p:txBody>
          <a:bodyPr>
            <a:noAutofit/>
          </a:bodyPr>
          <a:lstStyle/>
          <a:p>
            <a:r>
              <a:rPr lang="en-US" sz="3500" dirty="0"/>
              <a:t>20 Now there were seven brethren: and the first took a wife, and dying left no seed.</a:t>
            </a:r>
          </a:p>
          <a:p>
            <a:r>
              <a:rPr lang="en-US" sz="3500" dirty="0"/>
              <a:t>21 And the second took her, and died, neither left he any seed: and the third likewise.</a:t>
            </a:r>
          </a:p>
          <a:p>
            <a:r>
              <a:rPr lang="en-US" sz="3500" dirty="0"/>
              <a:t>22 And the seven had her, and left no seed: last of all the woman died also.</a:t>
            </a:r>
          </a:p>
        </p:txBody>
      </p:sp>
      <p:pic>
        <p:nvPicPr>
          <p:cNvPr id="21506" name="Picture 2" descr="Those listening knew Jesus was trapped. If He said it was right to pay taxes to Caesar then He would become very unpopular with the crowds who hated paying taxes to the Romans. – Slide 7">
            <a:extLst>
              <a:ext uri="{FF2B5EF4-FFF2-40B4-BE49-F238E27FC236}">
                <a16:creationId xmlns:a16="http://schemas.microsoft.com/office/drawing/2014/main" id="{0978A932-4C48-36E8-D688-EFE528D985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187" r="7221"/>
          <a:stretch/>
        </p:blipFill>
        <p:spPr bwMode="auto">
          <a:xfrm>
            <a:off x="1073150" y="2480853"/>
            <a:ext cx="3547534"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530357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Pharisees</a:t>
            </a:r>
            <a:br>
              <a:rPr lang="en-US" sz="3600" dirty="0"/>
            </a:br>
            <a:r>
              <a:rPr lang="en-US" sz="3200" dirty="0">
                <a:solidFill>
                  <a:schemeClr val="bg1"/>
                </a:solidFill>
              </a:rPr>
              <a:t>Mark 12:23-27</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885509" y="446088"/>
            <a:ext cx="6796418" cy="5800888"/>
          </a:xfrm>
        </p:spPr>
        <p:txBody>
          <a:bodyPr>
            <a:noAutofit/>
          </a:bodyPr>
          <a:lstStyle/>
          <a:p>
            <a:r>
              <a:rPr lang="en-US" sz="3500" dirty="0"/>
              <a:t>23 In the resurrection therefore, when they shall rise, whose wife shall she be of them? for the seven had her to wife.</a:t>
            </a:r>
          </a:p>
          <a:p>
            <a:r>
              <a:rPr lang="en-US" sz="3500" dirty="0"/>
              <a:t>24 And Jesus answering said unto them, Do ye not therefore err, because ye know not the scriptures, neither the power of God?</a:t>
            </a:r>
          </a:p>
        </p:txBody>
      </p:sp>
      <p:pic>
        <p:nvPicPr>
          <p:cNvPr id="22530" name="Picture 2" descr="If Jesus said it was wrong to pay taxes to Caesar then the Romans would arrest Jesus as a rebel and put Him to death. Jesus knew these spies were trying to trick Him. He answered, ‘Show me a denarius coin.’ – Slide 8">
            <a:extLst>
              <a:ext uri="{FF2B5EF4-FFF2-40B4-BE49-F238E27FC236}">
                <a16:creationId xmlns:a16="http://schemas.microsoft.com/office/drawing/2014/main" id="{8F83284E-5CAD-1197-646F-328CC17884D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476" r="5792"/>
          <a:stretch/>
        </p:blipFill>
        <p:spPr bwMode="auto">
          <a:xfrm>
            <a:off x="1024254" y="2472146"/>
            <a:ext cx="3645323"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312545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Pharisees</a:t>
            </a:r>
            <a:br>
              <a:rPr lang="en-US" sz="3600" dirty="0"/>
            </a:br>
            <a:r>
              <a:rPr lang="en-US" sz="3200" dirty="0">
                <a:solidFill>
                  <a:schemeClr val="bg1"/>
                </a:solidFill>
              </a:rPr>
              <a:t>Mark 12:25-27</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885509" y="446088"/>
            <a:ext cx="6796418" cy="5800888"/>
          </a:xfrm>
        </p:spPr>
        <p:txBody>
          <a:bodyPr>
            <a:noAutofit/>
          </a:bodyPr>
          <a:lstStyle/>
          <a:p>
            <a:r>
              <a:rPr lang="en-US" sz="4000" dirty="0"/>
              <a:t>25 For when they shall rise from the dead, they neither marry, nor are given in marriage; but are as the angels which are in heaven.</a:t>
            </a:r>
          </a:p>
        </p:txBody>
      </p:sp>
      <p:pic>
        <p:nvPicPr>
          <p:cNvPr id="23554" name="Picture 2" descr="‘Give to Caesar the things that are Caesar’s,’ Jesus replied, ‘and give to God the things that are God’s.’ – Slide 11">
            <a:extLst>
              <a:ext uri="{FF2B5EF4-FFF2-40B4-BE49-F238E27FC236}">
                <a16:creationId xmlns:a16="http://schemas.microsoft.com/office/drawing/2014/main" id="{FD75E7E4-7E37-186E-A039-59EFC607B4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749" r="10091"/>
          <a:stretch/>
        </p:blipFill>
        <p:spPr bwMode="auto">
          <a:xfrm>
            <a:off x="854437" y="2489564"/>
            <a:ext cx="3984957"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157767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Pharisees</a:t>
            </a:r>
            <a:br>
              <a:rPr lang="en-US" sz="3600" dirty="0"/>
            </a:br>
            <a:r>
              <a:rPr lang="en-US" sz="3200" dirty="0">
                <a:solidFill>
                  <a:schemeClr val="bg1"/>
                </a:solidFill>
              </a:rPr>
              <a:t>Mark 12:26-27</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885509" y="446088"/>
            <a:ext cx="6796418" cy="5800888"/>
          </a:xfrm>
        </p:spPr>
        <p:txBody>
          <a:bodyPr>
            <a:noAutofit/>
          </a:bodyPr>
          <a:lstStyle/>
          <a:p>
            <a:r>
              <a:rPr lang="en-US" sz="4000" dirty="0"/>
              <a:t>26 And as touching the dead, that they rise: have ye not read in the book of Moses, how in the bush God </a:t>
            </a:r>
            <a:r>
              <a:rPr lang="en-US" sz="4000" dirty="0" err="1"/>
              <a:t>spake</a:t>
            </a:r>
            <a:r>
              <a:rPr lang="en-US" sz="4000" dirty="0"/>
              <a:t> unto him, saying, I am the God of Abraham, and the God of Isaac, and the God of Jacob?</a:t>
            </a:r>
          </a:p>
        </p:txBody>
      </p:sp>
      <p:pic>
        <p:nvPicPr>
          <p:cNvPr id="24578" name="Picture 2" descr="Crowds listened carefully to everything Jesus said. – Slide 2">
            <a:extLst>
              <a:ext uri="{FF2B5EF4-FFF2-40B4-BE49-F238E27FC236}">
                <a16:creationId xmlns:a16="http://schemas.microsoft.com/office/drawing/2014/main" id="{4D5902BC-E91D-7428-CBF1-41FCC7E9B0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520" r="11523"/>
          <a:stretch/>
        </p:blipFill>
        <p:spPr bwMode="auto">
          <a:xfrm>
            <a:off x="881562" y="2437311"/>
            <a:ext cx="3655604"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453356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2232F9-4571-8EE5-7BCE-DAF754866EEE}"/>
              </a:ext>
            </a:extLst>
          </p:cNvPr>
          <p:cNvSpPr>
            <a:spLocks noGrp="1"/>
          </p:cNvSpPr>
          <p:nvPr>
            <p:ph type="title"/>
          </p:nvPr>
        </p:nvSpPr>
        <p:spPr>
          <a:xfrm>
            <a:off x="1073150" y="468106"/>
            <a:ext cx="3547533" cy="1685372"/>
          </a:xfrm>
        </p:spPr>
        <p:txBody>
          <a:bodyPr/>
          <a:lstStyle/>
          <a:p>
            <a:pPr algn="ctr"/>
            <a:r>
              <a:rPr lang="en-US" sz="4000" dirty="0"/>
              <a:t>Pharisees</a:t>
            </a:r>
            <a:br>
              <a:rPr lang="en-US" sz="3600" dirty="0"/>
            </a:br>
            <a:r>
              <a:rPr lang="en-US" sz="3200" dirty="0">
                <a:solidFill>
                  <a:schemeClr val="bg1"/>
                </a:solidFill>
              </a:rPr>
              <a:t>Mark 12:27</a:t>
            </a:r>
            <a:endParaRPr lang="en-US" sz="3600" dirty="0">
              <a:solidFill>
                <a:schemeClr val="bg1"/>
              </a:solidFill>
            </a:endParaRPr>
          </a:p>
        </p:txBody>
      </p:sp>
      <p:sp>
        <p:nvSpPr>
          <p:cNvPr id="3" name="Content Placeholder 2">
            <a:extLst>
              <a:ext uri="{FF2B5EF4-FFF2-40B4-BE49-F238E27FC236}">
                <a16:creationId xmlns:a16="http://schemas.microsoft.com/office/drawing/2014/main" id="{903262BD-02D5-2B73-638C-402100565BE9}"/>
              </a:ext>
            </a:extLst>
          </p:cNvPr>
          <p:cNvSpPr>
            <a:spLocks noGrp="1"/>
          </p:cNvSpPr>
          <p:nvPr>
            <p:ph idx="1"/>
          </p:nvPr>
        </p:nvSpPr>
        <p:spPr>
          <a:xfrm>
            <a:off x="4885509" y="446088"/>
            <a:ext cx="6796418" cy="5800888"/>
          </a:xfrm>
        </p:spPr>
        <p:txBody>
          <a:bodyPr>
            <a:noAutofit/>
          </a:bodyPr>
          <a:lstStyle/>
          <a:p>
            <a:r>
              <a:rPr lang="en-US" sz="4000" dirty="0"/>
              <a:t>27 He is not the God of the dead, but the God of the living: ye therefore do greatly err.</a:t>
            </a:r>
          </a:p>
        </p:txBody>
      </p:sp>
      <p:pic>
        <p:nvPicPr>
          <p:cNvPr id="25602" name="Picture 2" descr="Those listening were astonished by His answer. The Pharisees and supporters of Herod went away frustrated they had failed to trap Jesus. – Slide 12">
            <a:extLst>
              <a:ext uri="{FF2B5EF4-FFF2-40B4-BE49-F238E27FC236}">
                <a16:creationId xmlns:a16="http://schemas.microsoft.com/office/drawing/2014/main" id="{3C921E08-7F61-CAE2-4A71-B6B0991F96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520" r="13888"/>
          <a:stretch/>
        </p:blipFill>
        <p:spPr bwMode="auto">
          <a:xfrm>
            <a:off x="1073149" y="2385060"/>
            <a:ext cx="3547534"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204230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Scribes</a:t>
            </a:r>
            <a:br>
              <a:rPr lang="en-US" sz="5400" b="1" dirty="0">
                <a:solidFill>
                  <a:schemeClr val="accent3">
                    <a:lumMod val="40000"/>
                    <a:lumOff val="60000"/>
                  </a:schemeClr>
                </a:solidFill>
              </a:rPr>
            </a:br>
            <a:r>
              <a:rPr lang="en-US" sz="4400" b="1" dirty="0">
                <a:solidFill>
                  <a:schemeClr val="accent3">
                    <a:lumMod val="40000"/>
                    <a:lumOff val="60000"/>
                  </a:schemeClr>
                </a:solidFill>
              </a:rPr>
              <a:t>Mark 12:28-34</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3400" dirty="0"/>
              <a:t>28 And one of the scribes came, and having heard them reasoning together, and perceiving that he had answered them well, asked him, Which is the first commandment of all?</a:t>
            </a:r>
          </a:p>
        </p:txBody>
      </p:sp>
      <p:pic>
        <p:nvPicPr>
          <p:cNvPr id="8" name="Picture Placeholder 7">
            <a:extLst>
              <a:ext uri="{FF2B5EF4-FFF2-40B4-BE49-F238E27FC236}">
                <a16:creationId xmlns:a16="http://schemas.microsoft.com/office/drawing/2014/main" id="{01CDB16F-4918-7DAF-47EC-F61B51D43446}"/>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42450639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Scribes</a:t>
            </a:r>
            <a:br>
              <a:rPr lang="en-US" sz="5400" b="1" dirty="0">
                <a:solidFill>
                  <a:schemeClr val="accent3">
                    <a:lumMod val="40000"/>
                    <a:lumOff val="60000"/>
                  </a:schemeClr>
                </a:solidFill>
              </a:rPr>
            </a:br>
            <a:r>
              <a:rPr lang="en-US" sz="4400" b="1" dirty="0">
                <a:solidFill>
                  <a:schemeClr val="accent3">
                    <a:lumMod val="40000"/>
                    <a:lumOff val="60000"/>
                  </a:schemeClr>
                </a:solidFill>
              </a:rPr>
              <a:t>Mark 12:29-34</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3400" dirty="0"/>
              <a:t>29 And Jesus answered him, The first of all the commandments is, Hear, O Israel; The Lord our God is one Lord:</a:t>
            </a:r>
          </a:p>
        </p:txBody>
      </p:sp>
      <p:pic>
        <p:nvPicPr>
          <p:cNvPr id="7" name="Picture Placeholder 6">
            <a:extLst>
              <a:ext uri="{FF2B5EF4-FFF2-40B4-BE49-F238E27FC236}">
                <a16:creationId xmlns:a16="http://schemas.microsoft.com/office/drawing/2014/main" id="{1BC23B22-E9CB-0EA8-CB32-A869E123FE99}"/>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15511130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CE5296-3FDE-F69C-7A37-936A540356A3}"/>
              </a:ext>
            </a:extLst>
          </p:cNvPr>
          <p:cNvSpPr>
            <a:spLocks noGrp="1"/>
          </p:cNvSpPr>
          <p:nvPr>
            <p:ph type="title"/>
          </p:nvPr>
        </p:nvSpPr>
        <p:spPr>
          <a:xfrm>
            <a:off x="211015" y="154984"/>
            <a:ext cx="5882869" cy="1476868"/>
          </a:xfrm>
        </p:spPr>
        <p:txBody>
          <a:bodyPr>
            <a:noAutofit/>
          </a:bodyPr>
          <a:lstStyle/>
          <a:p>
            <a:pPr algn="ctr"/>
            <a:r>
              <a:rPr lang="en-US" sz="4000" b="1" dirty="0">
                <a:solidFill>
                  <a:schemeClr val="accent3">
                    <a:lumMod val="40000"/>
                    <a:lumOff val="60000"/>
                  </a:schemeClr>
                </a:solidFill>
              </a:rPr>
              <a:t>Scribes</a:t>
            </a:r>
            <a:br>
              <a:rPr lang="en-US" sz="5400" b="1" dirty="0">
                <a:solidFill>
                  <a:schemeClr val="accent3">
                    <a:lumMod val="40000"/>
                    <a:lumOff val="60000"/>
                  </a:schemeClr>
                </a:solidFill>
              </a:rPr>
            </a:br>
            <a:r>
              <a:rPr lang="en-US" sz="4400" b="1" dirty="0">
                <a:solidFill>
                  <a:schemeClr val="accent3">
                    <a:lumMod val="40000"/>
                    <a:lumOff val="60000"/>
                  </a:schemeClr>
                </a:solidFill>
              </a:rPr>
              <a:t>Mark 12:30-34</a:t>
            </a:r>
            <a:endParaRPr lang="en-US" sz="5400" b="1" dirty="0">
              <a:solidFill>
                <a:schemeClr val="accent3">
                  <a:lumMod val="40000"/>
                  <a:lumOff val="60000"/>
                </a:schemeClr>
              </a:solidFill>
            </a:endParaRPr>
          </a:p>
        </p:txBody>
      </p:sp>
      <p:sp>
        <p:nvSpPr>
          <p:cNvPr id="4" name="Text Placeholder 3">
            <a:extLst>
              <a:ext uri="{FF2B5EF4-FFF2-40B4-BE49-F238E27FC236}">
                <a16:creationId xmlns:a16="http://schemas.microsoft.com/office/drawing/2014/main" id="{8E43EFF5-8E8F-2B82-D5CC-4E81DCF91711}"/>
              </a:ext>
            </a:extLst>
          </p:cNvPr>
          <p:cNvSpPr>
            <a:spLocks noGrp="1"/>
          </p:cNvSpPr>
          <p:nvPr>
            <p:ph type="body" sz="half" idx="2"/>
          </p:nvPr>
        </p:nvSpPr>
        <p:spPr>
          <a:xfrm>
            <a:off x="337626" y="1786836"/>
            <a:ext cx="5756258" cy="4686228"/>
          </a:xfrm>
        </p:spPr>
        <p:txBody>
          <a:bodyPr>
            <a:noAutofit/>
          </a:bodyPr>
          <a:lstStyle/>
          <a:p>
            <a:r>
              <a:rPr lang="en-US" sz="3400" dirty="0"/>
              <a:t>30 And thou shalt love the Lord thy God with all thy heart, and with all thy soul, and with all thy mind, and with all thy strength: this is the first commandment.</a:t>
            </a:r>
          </a:p>
        </p:txBody>
      </p:sp>
      <p:pic>
        <p:nvPicPr>
          <p:cNvPr id="8" name="Picture Placeholder 7">
            <a:extLst>
              <a:ext uri="{FF2B5EF4-FFF2-40B4-BE49-F238E27FC236}">
                <a16:creationId xmlns:a16="http://schemas.microsoft.com/office/drawing/2014/main" id="{0A228B85-11D8-1757-F104-5E1EE32611E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5567" r="5567"/>
          <a:stretch>
            <a:fillRect/>
          </a:stretch>
        </p:blipFill>
        <p:spPr/>
      </p:pic>
    </p:spTree>
    <p:extLst>
      <p:ext uri="{BB962C8B-B14F-4D97-AF65-F5344CB8AC3E}">
        <p14:creationId xmlns:p14="http://schemas.microsoft.com/office/powerpoint/2010/main" val="237553401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ACECE1E4-636E-48DB-87ED-4A76DC9337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Quotable</Template>
  <TotalTime>9407</TotalTime>
  <Words>5101</Words>
  <Application>Microsoft Office PowerPoint</Application>
  <PresentationFormat>Widescreen</PresentationFormat>
  <Paragraphs>275</Paragraphs>
  <Slides>117</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117</vt:i4>
      </vt:variant>
    </vt:vector>
  </HeadingPairs>
  <TitlesOfParts>
    <vt:vector size="124" baseType="lpstr">
      <vt:lpstr>Arial</vt:lpstr>
      <vt:lpstr>Arial Rounded MT Bold</vt:lpstr>
      <vt:lpstr>Calibri</vt:lpstr>
      <vt:lpstr>Century Gothic</vt:lpstr>
      <vt:lpstr>Raleway</vt:lpstr>
      <vt:lpstr>Wingdings 2</vt:lpstr>
      <vt:lpstr>Quotable</vt:lpstr>
      <vt:lpstr>Jerusalem Controversies:   A Rock of Offense</vt:lpstr>
      <vt:lpstr>The Triumphal Entry Mark 11:1-11</vt:lpstr>
      <vt:lpstr>The Triumphal Entry Mark 11:2-11</vt:lpstr>
      <vt:lpstr>The Triumphal Entry Mark 11:3-11</vt:lpstr>
      <vt:lpstr>The Triumphal Entry Mark 11:4-11</vt:lpstr>
      <vt:lpstr>The Triumphal Entry Mark 11:5-11</vt:lpstr>
      <vt:lpstr>The Triumphal Entry Mark 11:7-11</vt:lpstr>
      <vt:lpstr>The Triumphal Entry Mark 11:8-11</vt:lpstr>
      <vt:lpstr>The Triumphal Entry Mark 11:9-11</vt:lpstr>
      <vt:lpstr>The Triumphal Entry Mark 11:10-11</vt:lpstr>
      <vt:lpstr>The Triumphal Entry Mark 11:11</vt:lpstr>
      <vt:lpstr> The Desire of Ages, p. 572</vt:lpstr>
      <vt:lpstr> The Desire of Ages, p. 572</vt:lpstr>
      <vt:lpstr> The Desire of Ages, p. 572</vt:lpstr>
      <vt:lpstr>The Desire of Ages Pg. 575</vt:lpstr>
      <vt:lpstr>The Desire of Ages Pg. 575</vt:lpstr>
      <vt:lpstr>The Desire of Ages Pg. 576</vt:lpstr>
      <vt:lpstr>The Desire of Ages Pg. 575</vt:lpstr>
      <vt:lpstr>The Desire of Ages Pg. 575</vt:lpstr>
      <vt:lpstr>The Desire of Ages Pg. 575</vt:lpstr>
      <vt:lpstr>The Desire of Ages Pg. 575</vt:lpstr>
      <vt:lpstr>The Cursed Tree Mark 11:12-26</vt:lpstr>
      <vt:lpstr>The Cursed Tree Mark 11:13-26</vt:lpstr>
      <vt:lpstr>The Cursed Tree Mark 11:14-26</vt:lpstr>
      <vt:lpstr>It was not the season for ripe figs, except in certain localities; and on the highlands about Jerusalem it might truly be said, “The time of figs was not yet.” But in the orchard to which Jesus came, one tree appeared to be in advance of all the others. It was already covered with leaves. </vt:lpstr>
      <vt:lpstr>It was already covered with leaves. It is the nature of the fig tree that before the leaves open, the growing fruit appears. Therefore this tree in full leaf gave promise of well-developed fruit. </vt:lpstr>
      <vt:lpstr>But its appearance was deceptive. Upon searching its branches, from the lowest bough to the topmost twig, Jesus found “nothing but leaves.” It was a mass of pretentious foliage, nothing more. </vt:lpstr>
      <vt:lpstr>Christ's act in cursing the fig tree had astonished the disciples. It seemed to them unlike His ways and works. Often they had heard Him declare that He came not to condemn the world, but that the world through Him might be saved. </vt:lpstr>
      <vt:lpstr>They remembered His words, “The Son of man is not come to destroy men's lives, but to save them.” Luke 9:56. His wonderful works had been done to restore, never to destroy. </vt:lpstr>
      <vt:lpstr>The disciples had known Him only as the Restorer, the Healer. This act stood alone. What was its purpose? they questioned. </vt:lpstr>
      <vt:lpstr>The Cursed Tree Mark 11:15-26</vt:lpstr>
      <vt:lpstr>The Cursed Tree Mark 11:16-26</vt:lpstr>
      <vt:lpstr>The Cursed Tree Mark 11:17-26</vt:lpstr>
      <vt:lpstr>The Cursed Tree Mark 11:18-26</vt:lpstr>
      <vt:lpstr>SDABC  On Matthew 21:14</vt:lpstr>
      <vt:lpstr>SDABC  On Matthew 21:14</vt:lpstr>
      <vt:lpstr>The Cursed Tree Mark 11:19-26</vt:lpstr>
      <vt:lpstr>The Cursed Tree Mark 11:20-26</vt:lpstr>
      <vt:lpstr>The Cursed Tree Mark 11:21-26</vt:lpstr>
      <vt:lpstr>The cursing of the fig tree was an acted parable. That barren tree, flaunting its pretentious foliage in the very face of Christ, was a symbol of the Jewish nation. </vt:lpstr>
      <vt:lpstr>The Saviour desired to make plain to His disciples the cause and the certainty of Israel's doom. For this purpose He invested the tree with moral qualities, and made it the expositor of divine truth. </vt:lpstr>
      <vt:lpstr>The Jews stood forth distinct from all other nations, professing allegiance to God. They had been specially favored by Him, and they laid claim to righteousness above every other people. </vt:lpstr>
      <vt:lpstr>But they were corrupted by the love of the world and the greed of gain. They boasted of their knowledge, but they were ignorant of the requirements of God, and were full of hypocrisy. </vt:lpstr>
      <vt:lpstr>Like the barren tree, they spread their pretentious branches aloft, luxuriant in appearance, and beautiful to the eye, but they yielded “nothing but leaves.”</vt:lpstr>
      <vt:lpstr>The Jewish religion, with its magnificent temple, its sacred altars, its mitered priests and impressive ceremonies, was indeed fair in outward appearance, but humility, love, and benevolence were lacking. </vt:lpstr>
      <vt:lpstr>All the trees in the fig orchard were destitute of fruit; but the leafless trees raised no expectation, and caused no disappointment. By these trees the Gentiles were represented. </vt:lpstr>
      <vt:lpstr>They were as destitute as were the Jews of godliness; but they had not professed to serve God. They made no boastful pretensions to goodness. They were blind to the works and ways of God. </vt:lpstr>
      <vt:lpstr>With them the time of figs was not yet. They were still waiting for a day which would bring them light and hope. </vt:lpstr>
      <vt:lpstr>The Jews, who had received greater blessings from God, were held accountable for their abuse of these gifts. The privileges of which they boasted only increased their guilt. </vt:lpstr>
      <vt:lpstr>The Cursed Tree Mark 11:22-26</vt:lpstr>
      <vt:lpstr>The Cursed Tree Mark 11:23-26</vt:lpstr>
      <vt:lpstr>The Cursed Tree Mark 11:24-26</vt:lpstr>
      <vt:lpstr>The Cursed Tree Mark 11:25-26</vt:lpstr>
      <vt:lpstr>The Cursed Tree Mark 11:26</vt:lpstr>
      <vt:lpstr>Authority Mark 11:27-33</vt:lpstr>
      <vt:lpstr>Authority Mark 11:28-33</vt:lpstr>
      <vt:lpstr>Authority Mark 11:29-33</vt:lpstr>
      <vt:lpstr>Authority Mark 11:30-33</vt:lpstr>
      <vt:lpstr>Authority Mark 11:31-33</vt:lpstr>
      <vt:lpstr>Authority Mark 11:32-33</vt:lpstr>
      <vt:lpstr>Authority Mark 11:33</vt:lpstr>
      <vt:lpstr> SDABC on Matthew 21:27</vt:lpstr>
      <vt:lpstr> SDABC on Matthew 21:27</vt:lpstr>
      <vt:lpstr> SDABC on Matthew 21:27</vt:lpstr>
      <vt:lpstr>Wicked Husbandmen Mark 12:1-12</vt:lpstr>
      <vt:lpstr>Wicked Husbandmen Mark 12:2-12</vt:lpstr>
      <vt:lpstr>Wicked Husbandmen Mark 12:3-12</vt:lpstr>
      <vt:lpstr>Wicked Husbandmen Mark 12:4-12</vt:lpstr>
      <vt:lpstr>Wicked Husbandmen Mark 12:5-12</vt:lpstr>
      <vt:lpstr>Wicked Husbandmen Mark 12:6-12</vt:lpstr>
      <vt:lpstr>Wicked Husbandmen Mark 12:7-12</vt:lpstr>
      <vt:lpstr>Wicked Husbandmen Mark 12:8-12</vt:lpstr>
      <vt:lpstr>Wicked Husbandmen Mark 12:9-12</vt:lpstr>
      <vt:lpstr>Wicked Husbandmen Mark 12:10-12</vt:lpstr>
      <vt:lpstr>Wicked Husbandmen Mark 12:11-12</vt:lpstr>
      <vt:lpstr>Wicked Husbandmen Mark 12:12</vt:lpstr>
      <vt:lpstr>In quoting the prophecy of the rejected stone, Christ referred to an actual occurrence in the history of Israel. The incident was connected with the building of the first temple. </vt:lpstr>
      <vt:lpstr>While it had a special application at the time of Christ's first advent, and should have appealed with special force to the Jews, it has also a lesson for us. When the temple of Solomon was erected, the immense stones for the walls and the foundation were entirely prepared at the quarry; </vt:lpstr>
      <vt:lpstr>after they were brought to the place of building, not an instrument was to be used upon them; the workmen had only to place them in position. For use in the foundation, one stone of unusual size and peculiar shape had been brought; but the workmen could find no place for it, and would not accept it. </vt:lpstr>
      <vt:lpstr>It was an annoyance to them as it lay unused in their way. Long it remained a rejected stone. But when the builders came to the laying of the corner, they searched for a long time to find a stone of sufficient size and strength, and of the proper shape, to take that particular place, and bear the great weight which would rest upon it. </vt:lpstr>
      <vt:lpstr>Should they make an unwise choice for this important place, the safety of the entire building would be endangered. They must find a stone capable of resisting the influence of the sun, of frost, and of tempest.</vt:lpstr>
      <vt:lpstr>Several stones had at different times been chosen, but under the pressure of immense weights they had crumbled to pieces. Others could not bear the test of the sudden atmospheric changes. </vt:lpstr>
      <vt:lpstr>But at last attention was called to the stone so long rejected. It had been exposed to the air, to sun and storm, without revealing the slightest crack. The builders examined this stone. It had borne every test but one. </vt:lpstr>
      <vt:lpstr>If it could bear the test of severe pressure, they decided to accept it for the cornerstone. The trial was made. The stone was accepted, brought to its assigned position, and found to be an exact fit. In prophetic vision, Isaiah was shown that this stone was a symbol of Christ. </vt:lpstr>
      <vt:lpstr>Pharisees and Herodians:  Mark 12:13-17</vt:lpstr>
      <vt:lpstr>Pharisees and Herodians:  Mark 12:14-17</vt:lpstr>
      <vt:lpstr>Pharisees and Herodians: Mark 12:15-17</vt:lpstr>
      <vt:lpstr>Pharisees and Herodians: Mark 12:16-17</vt:lpstr>
      <vt:lpstr>Pharisees and Herodians: Mark 12:17</vt:lpstr>
      <vt:lpstr>Pharisees Mark 12:18-27</vt:lpstr>
      <vt:lpstr>Pharisees Mark 12:19-27</vt:lpstr>
      <vt:lpstr>Pharisees Mark 12:20-27</vt:lpstr>
      <vt:lpstr>Pharisees Mark 12:23-27</vt:lpstr>
      <vt:lpstr>Pharisees Mark 12:25-27</vt:lpstr>
      <vt:lpstr>Pharisees Mark 12:26-27</vt:lpstr>
      <vt:lpstr>Pharisees Mark 12:27</vt:lpstr>
      <vt:lpstr>Scribes Mark 12:28-34</vt:lpstr>
      <vt:lpstr>Scribes Mark 12:29-34</vt:lpstr>
      <vt:lpstr>Scribes Mark 12:30-34</vt:lpstr>
      <vt:lpstr>Scribes Mark 12:31-34</vt:lpstr>
      <vt:lpstr>Scribes Mark 12:32-34</vt:lpstr>
      <vt:lpstr>Scribes Mark 12:33-34</vt:lpstr>
      <vt:lpstr>Scribes Mark 12:34</vt:lpstr>
      <vt:lpstr>Jesus Poses Questions Mark 12:35-40</vt:lpstr>
      <vt:lpstr>Jesus Poses Questions Mark 12:36-40</vt:lpstr>
      <vt:lpstr>Jesus Poses Questions Mark 12:37-40</vt:lpstr>
      <vt:lpstr> SDABC on Matthew 22:45</vt:lpstr>
      <vt:lpstr> SDABC on Matthew 22:45</vt:lpstr>
      <vt:lpstr> SDABC on Matthew 22:45</vt:lpstr>
      <vt:lpstr> SDABC on Matthew 22:45</vt:lpstr>
      <vt:lpstr>Jesus Poses Questions Mark 12:38-40</vt:lpstr>
      <vt:lpstr>Jesus Poses Questions Mark 12:39-40</vt:lpstr>
      <vt:lpstr>The Widow’s Mite Mark 12:41-44</vt:lpstr>
      <vt:lpstr>The Widow’s Mite Mark 12:42-44</vt:lpstr>
      <vt:lpstr>The Widow’s Mite Mark 12:43-44</vt:lpstr>
      <vt:lpstr>The Widow’s Mite Mark 12:44</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30</cp:revision>
  <cp:lastPrinted>2024-08-24T03:20:38Z</cp:lastPrinted>
  <dcterms:created xsi:type="dcterms:W3CDTF">2024-07-06T03:04:01Z</dcterms:created>
  <dcterms:modified xsi:type="dcterms:W3CDTF">2024-08-31T06:21:35Z</dcterms:modified>
</cp:coreProperties>
</file>